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9" r:id="rId14"/>
    <p:sldId id="380" r:id="rId15"/>
    <p:sldId id="381" r:id="rId16"/>
    <p:sldId id="396" r:id="rId17"/>
    <p:sldId id="397" r:id="rId18"/>
    <p:sldId id="382" r:id="rId19"/>
    <p:sldId id="383" r:id="rId20"/>
    <p:sldId id="384" r:id="rId21"/>
    <p:sldId id="386" r:id="rId22"/>
    <p:sldId id="385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429" r:id="rId31"/>
    <p:sldId id="398" r:id="rId32"/>
    <p:sldId id="430" r:id="rId33"/>
    <p:sldId id="431" r:id="rId34"/>
    <p:sldId id="432" r:id="rId35"/>
    <p:sldId id="408" r:id="rId36"/>
    <p:sldId id="433" r:id="rId37"/>
    <p:sldId id="434" r:id="rId38"/>
    <p:sldId id="425" r:id="rId39"/>
    <p:sldId id="426" r:id="rId40"/>
    <p:sldId id="435" r:id="rId41"/>
    <p:sldId id="436" r:id="rId42"/>
    <p:sldId id="437" r:id="rId43"/>
    <p:sldId id="438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</p:sldIdLst>
  <p:sldSz cx="9144000" cy="6858000" type="screen4x3"/>
  <p:notesSz cx="6797675" cy="9874250"/>
  <p:custDataLst>
    <p:tags r:id="rId5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esner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AC8"/>
    <a:srgbClr val="FAFAC8"/>
    <a:srgbClr val="28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5"/>
    <p:restoredTop sz="80653" autoAdjust="0"/>
  </p:normalViewPr>
  <p:slideViewPr>
    <p:cSldViewPr showGuides="1">
      <p:cViewPr varScale="1">
        <p:scale>
          <a:sx n="116" d="100"/>
          <a:sy n="116" d="100"/>
        </p:scale>
        <p:origin x="2104" y="176"/>
      </p:cViewPr>
      <p:guideLst>
        <p:guide orient="horz" pos="4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tags" Target="tags/tag1.xml"/><Relationship Id="rId59" Type="http://schemas.openxmlformats.org/officeDocument/2006/relationships/commentAuthors" Target="commentAuthor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05DF2-A3A0-4E25-879C-68A757E7345D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A748163-E991-4D0F-B9D4-B9D9CD02BB2E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Vortragsstruktur</a:t>
          </a:r>
          <a:endParaRPr lang="en-US" sz="1800" dirty="0">
            <a:solidFill>
              <a:schemeClr val="tx1"/>
            </a:solidFill>
          </a:endParaRPr>
        </a:p>
      </dgm:t>
    </dgm:pt>
    <dgm:pt modelId="{39596F06-BB74-421B-925C-74DE53D323C0}" type="parTrans" cxnId="{21E02A5F-2E77-49D5-9091-3F966396DDF7}">
      <dgm:prSet/>
      <dgm:spPr/>
      <dgm:t>
        <a:bodyPr/>
        <a:lstStyle/>
        <a:p>
          <a:endParaRPr lang="en-US" sz="2400"/>
        </a:p>
      </dgm:t>
    </dgm:pt>
    <dgm:pt modelId="{61BC9CCE-0553-4FA1-9651-0940BEF6ADD4}" type="sibTrans" cxnId="{21E02A5F-2E77-49D5-9091-3F966396DDF7}">
      <dgm:prSet/>
      <dgm:spPr/>
      <dgm:t>
        <a:bodyPr/>
        <a:lstStyle/>
        <a:p>
          <a:endParaRPr lang="en-US" sz="2400"/>
        </a:p>
      </dgm:t>
    </dgm:pt>
    <dgm:pt modelId="{8EECC331-D911-41FF-81DE-82E1DC0C8707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Folienaufbau</a:t>
          </a:r>
          <a:endParaRPr lang="en-US" sz="1800" dirty="0" smtClean="0">
            <a:solidFill>
              <a:schemeClr val="tx1"/>
            </a:solidFill>
          </a:endParaRPr>
        </a:p>
      </dgm:t>
    </dgm:pt>
    <dgm:pt modelId="{D0EAB589-DB0C-48BF-BEB1-F32B2B0C35C1}" type="parTrans" cxnId="{EDD4C77E-B7AE-4862-9A33-74EB5A20C47C}">
      <dgm:prSet/>
      <dgm:spPr/>
      <dgm:t>
        <a:bodyPr/>
        <a:lstStyle/>
        <a:p>
          <a:endParaRPr lang="en-US" sz="2400"/>
        </a:p>
      </dgm:t>
    </dgm:pt>
    <dgm:pt modelId="{522776CA-F29D-4086-8BA8-38E17E5102B7}" type="sibTrans" cxnId="{EDD4C77E-B7AE-4862-9A33-74EB5A20C47C}">
      <dgm:prSet/>
      <dgm:spPr/>
      <dgm:t>
        <a:bodyPr/>
        <a:lstStyle/>
        <a:p>
          <a:endParaRPr lang="en-US" sz="2400"/>
        </a:p>
      </dgm:t>
    </dgm:pt>
    <dgm:pt modelId="{CDE74C8E-697D-4B77-92B3-B516B68E0BE6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Vortragsstil</a:t>
          </a:r>
          <a:endParaRPr lang="en-US" sz="1800" dirty="0" smtClean="0">
            <a:solidFill>
              <a:schemeClr val="tx1"/>
            </a:solidFill>
          </a:endParaRPr>
        </a:p>
      </dgm:t>
    </dgm:pt>
    <dgm:pt modelId="{3F918631-0773-4869-B41B-C9DEF80B9982}" type="parTrans" cxnId="{F9684472-4355-4AD2-9F10-65F1341C27B7}">
      <dgm:prSet/>
      <dgm:spPr/>
      <dgm:t>
        <a:bodyPr/>
        <a:lstStyle/>
        <a:p>
          <a:endParaRPr lang="en-US" sz="2400"/>
        </a:p>
      </dgm:t>
    </dgm:pt>
    <dgm:pt modelId="{7DB41280-B7AD-489C-B81F-6E99AE39B0A2}" type="sibTrans" cxnId="{F9684472-4355-4AD2-9F10-65F1341C27B7}">
      <dgm:prSet/>
      <dgm:spPr/>
      <dgm:t>
        <a:bodyPr/>
        <a:lstStyle/>
        <a:p>
          <a:endParaRPr lang="en-US" sz="2400"/>
        </a:p>
      </dgm:t>
    </dgm:pt>
    <dgm:pt modelId="{076C6E2A-36C7-42FF-9BBD-42A6D40F389A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Wissenschaftliches Schreiben</a:t>
          </a:r>
          <a:endParaRPr lang="en-US" sz="1800" dirty="0" smtClean="0">
            <a:solidFill>
              <a:schemeClr val="tx1"/>
            </a:solidFill>
          </a:endParaRPr>
        </a:p>
      </dgm:t>
    </dgm:pt>
    <dgm:pt modelId="{97245483-043E-4F5F-B104-A853640E1BDD}" type="parTrans" cxnId="{EC9C8E2C-1595-4DA7-A311-481C58F35B78}">
      <dgm:prSet/>
      <dgm:spPr/>
      <dgm:t>
        <a:bodyPr/>
        <a:lstStyle/>
        <a:p>
          <a:endParaRPr lang="en-US" sz="2400"/>
        </a:p>
      </dgm:t>
    </dgm:pt>
    <dgm:pt modelId="{55F8BF4A-AF81-4E89-93A1-F6C2B3CBB995}" type="sibTrans" cxnId="{EC9C8E2C-1595-4DA7-A311-481C58F35B78}">
      <dgm:prSet/>
      <dgm:spPr/>
      <dgm:t>
        <a:bodyPr/>
        <a:lstStyle/>
        <a:p>
          <a:endParaRPr lang="en-US" sz="2400"/>
        </a:p>
      </dgm:t>
    </dgm:pt>
    <dgm:pt modelId="{2DFB98FE-39BE-41F1-83A9-4EDFDB3AD516}" type="pres">
      <dgm:prSet presAssocID="{E1505DF2-A3A0-4E25-879C-68A757E734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80F65F-D97A-4E61-87F2-8EEFA84E3766}" type="pres">
      <dgm:prSet presAssocID="{9A748163-E991-4D0F-B9D4-B9D9CD02BB2E}" presName="parentLin" presStyleCnt="0"/>
      <dgm:spPr/>
    </dgm:pt>
    <dgm:pt modelId="{183652A0-C950-4624-8142-653DBA945684}" type="pres">
      <dgm:prSet presAssocID="{9A748163-E991-4D0F-B9D4-B9D9CD02BB2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9ED3BE2-8B4C-4E41-9690-AF7A7C3FF1B0}" type="pres">
      <dgm:prSet presAssocID="{9A748163-E991-4D0F-B9D4-B9D9CD02BB2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BA94A-C6DF-4782-BAB5-D0F0EB76E914}" type="pres">
      <dgm:prSet presAssocID="{9A748163-E991-4D0F-B9D4-B9D9CD02BB2E}" presName="negativeSpace" presStyleCnt="0"/>
      <dgm:spPr/>
    </dgm:pt>
    <dgm:pt modelId="{0754BD61-B57E-49DB-9F26-67ED0EC31AC5}" type="pres">
      <dgm:prSet presAssocID="{9A748163-E991-4D0F-B9D4-B9D9CD02BB2E}" presName="childText" presStyleLbl="conFgAcc1" presStyleIdx="0" presStyleCnt="4">
        <dgm:presLayoutVars>
          <dgm:bulletEnabled val="1"/>
        </dgm:presLayoutVars>
      </dgm:prSet>
      <dgm:spPr/>
    </dgm:pt>
    <dgm:pt modelId="{32299FCD-2F58-4DDD-B8C2-09ABE6B0F87F}" type="pres">
      <dgm:prSet presAssocID="{61BC9CCE-0553-4FA1-9651-0940BEF6ADD4}" presName="spaceBetweenRectangles" presStyleCnt="0"/>
      <dgm:spPr/>
    </dgm:pt>
    <dgm:pt modelId="{CA385145-1207-4A57-BB46-0587D27AB607}" type="pres">
      <dgm:prSet presAssocID="{8EECC331-D911-41FF-81DE-82E1DC0C8707}" presName="parentLin" presStyleCnt="0"/>
      <dgm:spPr/>
    </dgm:pt>
    <dgm:pt modelId="{6B5B61D6-1B59-4CEF-9B05-75C02141520D}" type="pres">
      <dgm:prSet presAssocID="{8EECC331-D911-41FF-81DE-82E1DC0C870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F2C2D8D-F65A-4D63-BEF1-45E742AB8033}" type="pres">
      <dgm:prSet presAssocID="{8EECC331-D911-41FF-81DE-82E1DC0C87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81052-A450-4BB5-812B-3141650C48CA}" type="pres">
      <dgm:prSet presAssocID="{8EECC331-D911-41FF-81DE-82E1DC0C8707}" presName="negativeSpace" presStyleCnt="0"/>
      <dgm:spPr/>
    </dgm:pt>
    <dgm:pt modelId="{3E6FF3DF-E619-48DE-A592-FE226740597A}" type="pres">
      <dgm:prSet presAssocID="{8EECC331-D911-41FF-81DE-82E1DC0C8707}" presName="childText" presStyleLbl="conFgAcc1" presStyleIdx="1" presStyleCnt="4">
        <dgm:presLayoutVars>
          <dgm:bulletEnabled val="1"/>
        </dgm:presLayoutVars>
      </dgm:prSet>
      <dgm:spPr/>
    </dgm:pt>
    <dgm:pt modelId="{BCEBC066-F7D5-4E03-943D-02995194B727}" type="pres">
      <dgm:prSet presAssocID="{522776CA-F29D-4086-8BA8-38E17E5102B7}" presName="spaceBetweenRectangles" presStyleCnt="0"/>
      <dgm:spPr/>
    </dgm:pt>
    <dgm:pt modelId="{463A1425-1361-4F24-AEED-82275037D92E}" type="pres">
      <dgm:prSet presAssocID="{CDE74C8E-697D-4B77-92B3-B516B68E0BE6}" presName="parentLin" presStyleCnt="0"/>
      <dgm:spPr/>
    </dgm:pt>
    <dgm:pt modelId="{6B2027F6-2530-4868-BDCB-88D0CCFA1B73}" type="pres">
      <dgm:prSet presAssocID="{CDE74C8E-697D-4B77-92B3-B516B68E0BE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F513127-9E7B-48FB-9D77-6C487E3716CB}" type="pres">
      <dgm:prSet presAssocID="{CDE74C8E-697D-4B77-92B3-B516B68E0B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1DB1F-B402-41FC-AC3D-2EB01072BA8A}" type="pres">
      <dgm:prSet presAssocID="{CDE74C8E-697D-4B77-92B3-B516B68E0BE6}" presName="negativeSpace" presStyleCnt="0"/>
      <dgm:spPr/>
    </dgm:pt>
    <dgm:pt modelId="{C47F9FB6-15BC-44DB-BC4E-330F160122CC}" type="pres">
      <dgm:prSet presAssocID="{CDE74C8E-697D-4B77-92B3-B516B68E0BE6}" presName="childText" presStyleLbl="conFgAcc1" presStyleIdx="2" presStyleCnt="4">
        <dgm:presLayoutVars>
          <dgm:bulletEnabled val="1"/>
        </dgm:presLayoutVars>
      </dgm:prSet>
      <dgm:spPr/>
    </dgm:pt>
    <dgm:pt modelId="{37031731-8D7A-4029-A268-2BA37150D27D}" type="pres">
      <dgm:prSet presAssocID="{7DB41280-B7AD-489C-B81F-6E99AE39B0A2}" presName="spaceBetweenRectangles" presStyleCnt="0"/>
      <dgm:spPr/>
    </dgm:pt>
    <dgm:pt modelId="{42B59F67-7FBA-42E0-AF50-735FDA61EBC2}" type="pres">
      <dgm:prSet presAssocID="{076C6E2A-36C7-42FF-9BBD-42A6D40F389A}" presName="parentLin" presStyleCnt="0"/>
      <dgm:spPr/>
    </dgm:pt>
    <dgm:pt modelId="{147E0B56-1713-43A0-964F-2BE1D4888F60}" type="pres">
      <dgm:prSet presAssocID="{076C6E2A-36C7-42FF-9BBD-42A6D40F389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B541C19-689D-45D5-99EE-0E0BC448A94F}" type="pres">
      <dgm:prSet presAssocID="{076C6E2A-36C7-42FF-9BBD-42A6D40F389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FBD12-9525-45E0-945C-720ACE2D31D8}" type="pres">
      <dgm:prSet presAssocID="{076C6E2A-36C7-42FF-9BBD-42A6D40F389A}" presName="negativeSpace" presStyleCnt="0"/>
      <dgm:spPr/>
    </dgm:pt>
    <dgm:pt modelId="{6B84C666-B594-4C2E-B80D-A464CD277B2E}" type="pres">
      <dgm:prSet presAssocID="{076C6E2A-36C7-42FF-9BBD-42A6D40F389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C9C8E2C-1595-4DA7-A311-481C58F35B78}" srcId="{E1505DF2-A3A0-4E25-879C-68A757E7345D}" destId="{076C6E2A-36C7-42FF-9BBD-42A6D40F389A}" srcOrd="3" destOrd="0" parTransId="{97245483-043E-4F5F-B104-A853640E1BDD}" sibTransId="{55F8BF4A-AF81-4E89-93A1-F6C2B3CBB995}"/>
    <dgm:cxn modelId="{3D882E56-2EC9-48A2-99D2-DEB86D81A0A0}" type="presOf" srcId="{8EECC331-D911-41FF-81DE-82E1DC0C8707}" destId="{6B5B61D6-1B59-4CEF-9B05-75C02141520D}" srcOrd="0" destOrd="0" presId="urn:microsoft.com/office/officeart/2005/8/layout/list1"/>
    <dgm:cxn modelId="{BB664AAE-3F1E-4DE8-9CD2-6438A16789EA}" type="presOf" srcId="{9A748163-E991-4D0F-B9D4-B9D9CD02BB2E}" destId="{09ED3BE2-8B4C-4E41-9690-AF7A7C3FF1B0}" srcOrd="1" destOrd="0" presId="urn:microsoft.com/office/officeart/2005/8/layout/list1"/>
    <dgm:cxn modelId="{EDD4C77E-B7AE-4862-9A33-74EB5A20C47C}" srcId="{E1505DF2-A3A0-4E25-879C-68A757E7345D}" destId="{8EECC331-D911-41FF-81DE-82E1DC0C8707}" srcOrd="1" destOrd="0" parTransId="{D0EAB589-DB0C-48BF-BEB1-F32B2B0C35C1}" sibTransId="{522776CA-F29D-4086-8BA8-38E17E5102B7}"/>
    <dgm:cxn modelId="{16A9B5DB-3BB8-483A-87D8-234F5861F7F2}" type="presOf" srcId="{E1505DF2-A3A0-4E25-879C-68A757E7345D}" destId="{2DFB98FE-39BE-41F1-83A9-4EDFDB3AD516}" srcOrd="0" destOrd="0" presId="urn:microsoft.com/office/officeart/2005/8/layout/list1"/>
    <dgm:cxn modelId="{0D0358F3-2C5F-46E7-95E6-EC3905CF5DA2}" type="presOf" srcId="{076C6E2A-36C7-42FF-9BBD-42A6D40F389A}" destId="{4B541C19-689D-45D5-99EE-0E0BC448A94F}" srcOrd="1" destOrd="0" presId="urn:microsoft.com/office/officeart/2005/8/layout/list1"/>
    <dgm:cxn modelId="{AB88974A-8D90-43C0-971E-A82585160BE4}" type="presOf" srcId="{CDE74C8E-697D-4B77-92B3-B516B68E0BE6}" destId="{BF513127-9E7B-48FB-9D77-6C487E3716CB}" srcOrd="1" destOrd="0" presId="urn:microsoft.com/office/officeart/2005/8/layout/list1"/>
    <dgm:cxn modelId="{910407EC-1EA3-4A13-BD18-836C50889EC6}" type="presOf" srcId="{8EECC331-D911-41FF-81DE-82E1DC0C8707}" destId="{3F2C2D8D-F65A-4D63-BEF1-45E742AB8033}" srcOrd="1" destOrd="0" presId="urn:microsoft.com/office/officeart/2005/8/layout/list1"/>
    <dgm:cxn modelId="{9CFCA19C-9A16-486C-8504-A82B16DE7289}" type="presOf" srcId="{9A748163-E991-4D0F-B9D4-B9D9CD02BB2E}" destId="{183652A0-C950-4624-8142-653DBA945684}" srcOrd="0" destOrd="0" presId="urn:microsoft.com/office/officeart/2005/8/layout/list1"/>
    <dgm:cxn modelId="{F9684472-4355-4AD2-9F10-65F1341C27B7}" srcId="{E1505DF2-A3A0-4E25-879C-68A757E7345D}" destId="{CDE74C8E-697D-4B77-92B3-B516B68E0BE6}" srcOrd="2" destOrd="0" parTransId="{3F918631-0773-4869-B41B-C9DEF80B9982}" sibTransId="{7DB41280-B7AD-489C-B81F-6E99AE39B0A2}"/>
    <dgm:cxn modelId="{919B4398-5A42-4735-9FB9-7A4FFF820E53}" type="presOf" srcId="{076C6E2A-36C7-42FF-9BBD-42A6D40F389A}" destId="{147E0B56-1713-43A0-964F-2BE1D4888F60}" srcOrd="0" destOrd="0" presId="urn:microsoft.com/office/officeart/2005/8/layout/list1"/>
    <dgm:cxn modelId="{931F698A-8EC9-484A-95DF-E90233CA2572}" type="presOf" srcId="{CDE74C8E-697D-4B77-92B3-B516B68E0BE6}" destId="{6B2027F6-2530-4868-BDCB-88D0CCFA1B73}" srcOrd="0" destOrd="0" presId="urn:microsoft.com/office/officeart/2005/8/layout/list1"/>
    <dgm:cxn modelId="{21E02A5F-2E77-49D5-9091-3F966396DDF7}" srcId="{E1505DF2-A3A0-4E25-879C-68A757E7345D}" destId="{9A748163-E991-4D0F-B9D4-B9D9CD02BB2E}" srcOrd="0" destOrd="0" parTransId="{39596F06-BB74-421B-925C-74DE53D323C0}" sibTransId="{61BC9CCE-0553-4FA1-9651-0940BEF6ADD4}"/>
    <dgm:cxn modelId="{FD2ACF8C-0476-4956-AE72-6BC589234EBF}" type="presParOf" srcId="{2DFB98FE-39BE-41F1-83A9-4EDFDB3AD516}" destId="{F880F65F-D97A-4E61-87F2-8EEFA84E3766}" srcOrd="0" destOrd="0" presId="urn:microsoft.com/office/officeart/2005/8/layout/list1"/>
    <dgm:cxn modelId="{35DB1DF5-940F-4E20-885F-62A4CE39D38D}" type="presParOf" srcId="{F880F65F-D97A-4E61-87F2-8EEFA84E3766}" destId="{183652A0-C950-4624-8142-653DBA945684}" srcOrd="0" destOrd="0" presId="urn:microsoft.com/office/officeart/2005/8/layout/list1"/>
    <dgm:cxn modelId="{6444D5A7-88C3-4D20-9579-EBF0DC441743}" type="presParOf" srcId="{F880F65F-D97A-4E61-87F2-8EEFA84E3766}" destId="{09ED3BE2-8B4C-4E41-9690-AF7A7C3FF1B0}" srcOrd="1" destOrd="0" presId="urn:microsoft.com/office/officeart/2005/8/layout/list1"/>
    <dgm:cxn modelId="{E915118B-911B-493F-B92A-3CBFD56F9475}" type="presParOf" srcId="{2DFB98FE-39BE-41F1-83A9-4EDFDB3AD516}" destId="{309BA94A-C6DF-4782-BAB5-D0F0EB76E914}" srcOrd="1" destOrd="0" presId="urn:microsoft.com/office/officeart/2005/8/layout/list1"/>
    <dgm:cxn modelId="{29A37DCD-21F1-4168-AAE4-213B3F613AE6}" type="presParOf" srcId="{2DFB98FE-39BE-41F1-83A9-4EDFDB3AD516}" destId="{0754BD61-B57E-49DB-9F26-67ED0EC31AC5}" srcOrd="2" destOrd="0" presId="urn:microsoft.com/office/officeart/2005/8/layout/list1"/>
    <dgm:cxn modelId="{DCBF1058-447D-4A4C-8E95-D4F70F8301F4}" type="presParOf" srcId="{2DFB98FE-39BE-41F1-83A9-4EDFDB3AD516}" destId="{32299FCD-2F58-4DDD-B8C2-09ABE6B0F87F}" srcOrd="3" destOrd="0" presId="urn:microsoft.com/office/officeart/2005/8/layout/list1"/>
    <dgm:cxn modelId="{B93EBFEF-4204-4BDD-B7B0-3DF0BF95494D}" type="presParOf" srcId="{2DFB98FE-39BE-41F1-83A9-4EDFDB3AD516}" destId="{CA385145-1207-4A57-BB46-0587D27AB607}" srcOrd="4" destOrd="0" presId="urn:microsoft.com/office/officeart/2005/8/layout/list1"/>
    <dgm:cxn modelId="{0E8EED99-3E0C-487E-AAA9-2DC9173AB68A}" type="presParOf" srcId="{CA385145-1207-4A57-BB46-0587D27AB607}" destId="{6B5B61D6-1B59-4CEF-9B05-75C02141520D}" srcOrd="0" destOrd="0" presId="urn:microsoft.com/office/officeart/2005/8/layout/list1"/>
    <dgm:cxn modelId="{12921D91-61C4-483F-878C-F0F882B364D1}" type="presParOf" srcId="{CA385145-1207-4A57-BB46-0587D27AB607}" destId="{3F2C2D8D-F65A-4D63-BEF1-45E742AB8033}" srcOrd="1" destOrd="0" presId="urn:microsoft.com/office/officeart/2005/8/layout/list1"/>
    <dgm:cxn modelId="{48FDA386-BB77-4B48-8DB8-035E4D53BFA6}" type="presParOf" srcId="{2DFB98FE-39BE-41F1-83A9-4EDFDB3AD516}" destId="{41C81052-A450-4BB5-812B-3141650C48CA}" srcOrd="5" destOrd="0" presId="urn:microsoft.com/office/officeart/2005/8/layout/list1"/>
    <dgm:cxn modelId="{F61FA7D8-53A8-47C9-85A9-AAA76CE8FA67}" type="presParOf" srcId="{2DFB98FE-39BE-41F1-83A9-4EDFDB3AD516}" destId="{3E6FF3DF-E619-48DE-A592-FE226740597A}" srcOrd="6" destOrd="0" presId="urn:microsoft.com/office/officeart/2005/8/layout/list1"/>
    <dgm:cxn modelId="{7B70568A-C213-41E4-AA78-AE4A3F885BF3}" type="presParOf" srcId="{2DFB98FE-39BE-41F1-83A9-4EDFDB3AD516}" destId="{BCEBC066-F7D5-4E03-943D-02995194B727}" srcOrd="7" destOrd="0" presId="urn:microsoft.com/office/officeart/2005/8/layout/list1"/>
    <dgm:cxn modelId="{52F63001-9300-4309-9083-E053214C716F}" type="presParOf" srcId="{2DFB98FE-39BE-41F1-83A9-4EDFDB3AD516}" destId="{463A1425-1361-4F24-AEED-82275037D92E}" srcOrd="8" destOrd="0" presId="urn:microsoft.com/office/officeart/2005/8/layout/list1"/>
    <dgm:cxn modelId="{473A937C-4575-488F-989A-49671ADA3159}" type="presParOf" srcId="{463A1425-1361-4F24-AEED-82275037D92E}" destId="{6B2027F6-2530-4868-BDCB-88D0CCFA1B73}" srcOrd="0" destOrd="0" presId="urn:microsoft.com/office/officeart/2005/8/layout/list1"/>
    <dgm:cxn modelId="{1AA42E99-966F-4E29-88B7-0ABD81F4ACFC}" type="presParOf" srcId="{463A1425-1361-4F24-AEED-82275037D92E}" destId="{BF513127-9E7B-48FB-9D77-6C487E3716CB}" srcOrd="1" destOrd="0" presId="urn:microsoft.com/office/officeart/2005/8/layout/list1"/>
    <dgm:cxn modelId="{E7AC871F-ABCF-4BEC-BB1A-5C19135F6837}" type="presParOf" srcId="{2DFB98FE-39BE-41F1-83A9-4EDFDB3AD516}" destId="{0C21DB1F-B402-41FC-AC3D-2EB01072BA8A}" srcOrd="9" destOrd="0" presId="urn:microsoft.com/office/officeart/2005/8/layout/list1"/>
    <dgm:cxn modelId="{3E35D8C4-9E2E-43ED-8D97-6089C3CDC399}" type="presParOf" srcId="{2DFB98FE-39BE-41F1-83A9-4EDFDB3AD516}" destId="{C47F9FB6-15BC-44DB-BC4E-330F160122CC}" srcOrd="10" destOrd="0" presId="urn:microsoft.com/office/officeart/2005/8/layout/list1"/>
    <dgm:cxn modelId="{EE665D73-F160-4FBA-83CB-BB9B25AE8A7B}" type="presParOf" srcId="{2DFB98FE-39BE-41F1-83A9-4EDFDB3AD516}" destId="{37031731-8D7A-4029-A268-2BA37150D27D}" srcOrd="11" destOrd="0" presId="urn:microsoft.com/office/officeart/2005/8/layout/list1"/>
    <dgm:cxn modelId="{47C5AE8D-1E85-4EE2-B9E9-9127EB771D61}" type="presParOf" srcId="{2DFB98FE-39BE-41F1-83A9-4EDFDB3AD516}" destId="{42B59F67-7FBA-42E0-AF50-735FDA61EBC2}" srcOrd="12" destOrd="0" presId="urn:microsoft.com/office/officeart/2005/8/layout/list1"/>
    <dgm:cxn modelId="{A697736A-9D50-48DE-9EBA-9E3154518B4D}" type="presParOf" srcId="{42B59F67-7FBA-42E0-AF50-735FDA61EBC2}" destId="{147E0B56-1713-43A0-964F-2BE1D4888F60}" srcOrd="0" destOrd="0" presId="urn:microsoft.com/office/officeart/2005/8/layout/list1"/>
    <dgm:cxn modelId="{5381C24C-9491-4F6E-B701-C5B00C94636F}" type="presParOf" srcId="{42B59F67-7FBA-42E0-AF50-735FDA61EBC2}" destId="{4B541C19-689D-45D5-99EE-0E0BC448A94F}" srcOrd="1" destOrd="0" presId="urn:microsoft.com/office/officeart/2005/8/layout/list1"/>
    <dgm:cxn modelId="{B46F0E68-2084-4D44-A0DA-5A8189B550D6}" type="presParOf" srcId="{2DFB98FE-39BE-41F1-83A9-4EDFDB3AD516}" destId="{30EFBD12-9525-45E0-945C-720ACE2D31D8}" srcOrd="13" destOrd="0" presId="urn:microsoft.com/office/officeart/2005/8/layout/list1"/>
    <dgm:cxn modelId="{D0492405-29FD-4296-8355-504FA3010E5E}" type="presParOf" srcId="{2DFB98FE-39BE-41F1-83A9-4EDFDB3AD516}" destId="{6B84C666-B594-4C2E-B80D-A464CD277B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11426-FDBB-40F1-964B-703F1B009D45}" type="doc">
      <dgm:prSet loTypeId="urn:microsoft.com/office/officeart/2005/8/layout/architecture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D3223-A0BC-46D5-B263-B5FD9606CD34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 smtClean="0"/>
            <a:t>Basis</a:t>
          </a:r>
          <a:endParaRPr lang="en-US" dirty="0"/>
        </a:p>
      </dgm:t>
    </dgm:pt>
    <dgm:pt modelId="{57FB2675-E7EF-4282-9F59-94DD59403BA5}" type="parTrans" cxnId="{0D3BD421-2BD9-4E41-AB89-A93EE88CFDE3}">
      <dgm:prSet/>
      <dgm:spPr/>
      <dgm:t>
        <a:bodyPr/>
        <a:lstStyle/>
        <a:p>
          <a:endParaRPr lang="en-US"/>
        </a:p>
      </dgm:t>
    </dgm:pt>
    <dgm:pt modelId="{175F4756-B440-48FF-A056-7F91B1DC9F0C}" type="sibTrans" cxnId="{0D3BD421-2BD9-4E41-AB89-A93EE88CFDE3}">
      <dgm:prSet/>
      <dgm:spPr/>
      <dgm:t>
        <a:bodyPr/>
        <a:lstStyle/>
        <a:p>
          <a:endParaRPr lang="en-US"/>
        </a:p>
      </dgm:t>
    </dgm:pt>
    <dgm:pt modelId="{AAF38C5A-F276-456F-9675-FCC3FEE36893}">
      <dgm:prSet phldrT="[Text]"/>
      <dgm:spPr>
        <a:solidFill>
          <a:srgbClr val="FFFF1F"/>
        </a:solidFill>
      </dgm:spPr>
      <dgm:t>
        <a:bodyPr/>
        <a:lstStyle/>
        <a:p>
          <a:r>
            <a:rPr lang="de-DE" dirty="0" smtClean="0"/>
            <a:t>Modul B</a:t>
          </a:r>
          <a:endParaRPr lang="en-US" dirty="0"/>
        </a:p>
      </dgm:t>
    </dgm:pt>
    <dgm:pt modelId="{8AE7E6C4-16F4-4A66-81B6-8FA3025E1089}" type="parTrans" cxnId="{3F22ABD8-837B-433F-8284-F65695210406}">
      <dgm:prSet/>
      <dgm:spPr/>
      <dgm:t>
        <a:bodyPr/>
        <a:lstStyle/>
        <a:p>
          <a:endParaRPr lang="en-US"/>
        </a:p>
      </dgm:t>
    </dgm:pt>
    <dgm:pt modelId="{42CB7962-B2D4-4AA2-AB89-6CCB9D4CA768}" type="sibTrans" cxnId="{3F22ABD8-837B-433F-8284-F65695210406}">
      <dgm:prSet/>
      <dgm:spPr/>
      <dgm:t>
        <a:bodyPr/>
        <a:lstStyle/>
        <a:p>
          <a:endParaRPr lang="en-US"/>
        </a:p>
      </dgm:t>
    </dgm:pt>
    <dgm:pt modelId="{D6AB8E74-2444-471B-92AF-07B61D0D7A63}">
      <dgm:prSet phldrT="[Text]"/>
      <dgm:spPr>
        <a:solidFill>
          <a:srgbClr val="FFFF1F"/>
        </a:solidFill>
      </dgm:spPr>
      <dgm:t>
        <a:bodyPr/>
        <a:lstStyle/>
        <a:p>
          <a:r>
            <a:rPr lang="de-DE" dirty="0" smtClean="0"/>
            <a:t>Modul A</a:t>
          </a:r>
          <a:endParaRPr lang="en-US" dirty="0"/>
        </a:p>
      </dgm:t>
    </dgm:pt>
    <dgm:pt modelId="{C90B5095-CBF5-4E52-BF3B-EA798452FC81}" type="sibTrans" cxnId="{D8358B30-3AE6-4BDD-A7CC-83AFD9034CB9}">
      <dgm:prSet/>
      <dgm:spPr/>
      <dgm:t>
        <a:bodyPr/>
        <a:lstStyle/>
        <a:p>
          <a:endParaRPr lang="en-US"/>
        </a:p>
      </dgm:t>
    </dgm:pt>
    <dgm:pt modelId="{AA844DCE-D07E-41A2-85D0-228672AB7207}" type="parTrans" cxnId="{D8358B30-3AE6-4BDD-A7CC-83AFD9034CB9}">
      <dgm:prSet/>
      <dgm:spPr/>
      <dgm:t>
        <a:bodyPr/>
        <a:lstStyle/>
        <a:p>
          <a:endParaRPr lang="en-US"/>
        </a:p>
      </dgm:t>
    </dgm:pt>
    <dgm:pt modelId="{54FE4A7C-EE3A-4493-A7CE-7868A374DB7C}" type="pres">
      <dgm:prSet presAssocID="{53A11426-FDBB-40F1-964B-703F1B009D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9C9FA8-0A89-4DA2-8AD0-F4A4BBF96416}" type="pres">
      <dgm:prSet presAssocID="{E14D3223-A0BC-46D5-B263-B5FD9606CD34}" presName="vertOne" presStyleCnt="0"/>
      <dgm:spPr/>
    </dgm:pt>
    <dgm:pt modelId="{412503CC-FDE4-4A43-84B4-F056BF0C887E}" type="pres">
      <dgm:prSet presAssocID="{E14D3223-A0BC-46D5-B263-B5FD9606CD3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5891B-7386-484F-9ED8-68FBE620EC17}" type="pres">
      <dgm:prSet presAssocID="{E14D3223-A0BC-46D5-B263-B5FD9606CD34}" presName="parTransOne" presStyleCnt="0"/>
      <dgm:spPr/>
    </dgm:pt>
    <dgm:pt modelId="{41A9C14F-1C74-4391-9EE3-509CFB0E1F19}" type="pres">
      <dgm:prSet presAssocID="{E14D3223-A0BC-46D5-B263-B5FD9606CD34}" presName="horzOne" presStyleCnt="0"/>
      <dgm:spPr/>
    </dgm:pt>
    <dgm:pt modelId="{33801A84-0C9F-49EE-BDC7-81F611FA1791}" type="pres">
      <dgm:prSet presAssocID="{D6AB8E74-2444-471B-92AF-07B61D0D7A63}" presName="vertTwo" presStyleCnt="0"/>
      <dgm:spPr/>
    </dgm:pt>
    <dgm:pt modelId="{1F9BB4A0-7DD2-40E7-858F-2B8B58391FA4}" type="pres">
      <dgm:prSet presAssocID="{D6AB8E74-2444-471B-92AF-07B61D0D7A63}" presName="txTwo" presStyleLbl="node2" presStyleIdx="0" presStyleCnt="2" custLinFactNeighborY="-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3BD12-A40C-4CF5-B098-0922663A1D37}" type="pres">
      <dgm:prSet presAssocID="{D6AB8E74-2444-471B-92AF-07B61D0D7A63}" presName="horzTwo" presStyleCnt="0"/>
      <dgm:spPr/>
    </dgm:pt>
    <dgm:pt modelId="{41871C70-753D-427C-A89A-143C6D0826F5}" type="pres">
      <dgm:prSet presAssocID="{C90B5095-CBF5-4E52-BF3B-EA798452FC81}" presName="sibSpaceTwo" presStyleCnt="0"/>
      <dgm:spPr/>
    </dgm:pt>
    <dgm:pt modelId="{DE68D425-C313-4861-9819-6C9C730DC36C}" type="pres">
      <dgm:prSet presAssocID="{AAF38C5A-F276-456F-9675-FCC3FEE36893}" presName="vertTwo" presStyleCnt="0"/>
      <dgm:spPr/>
    </dgm:pt>
    <dgm:pt modelId="{33ADDC63-67A9-43BF-93E9-DB82EC527D56}" type="pres">
      <dgm:prSet presAssocID="{AAF38C5A-F276-456F-9675-FCC3FEE3689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856257-61D7-4D49-ADB8-BF66ADC876FF}" type="pres">
      <dgm:prSet presAssocID="{AAF38C5A-F276-456F-9675-FCC3FEE36893}" presName="horzTwo" presStyleCnt="0"/>
      <dgm:spPr/>
    </dgm:pt>
  </dgm:ptLst>
  <dgm:cxnLst>
    <dgm:cxn modelId="{815B4A58-7D32-4D51-BA26-2CC33F1862E9}" type="presOf" srcId="{E14D3223-A0BC-46D5-B263-B5FD9606CD34}" destId="{412503CC-FDE4-4A43-84B4-F056BF0C887E}" srcOrd="0" destOrd="0" presId="urn:microsoft.com/office/officeart/2005/8/layout/architecture+Icon"/>
    <dgm:cxn modelId="{0758222C-67A0-4370-B0FF-80D45A65C3BC}" type="presOf" srcId="{D6AB8E74-2444-471B-92AF-07B61D0D7A63}" destId="{1F9BB4A0-7DD2-40E7-858F-2B8B58391FA4}" srcOrd="0" destOrd="0" presId="urn:microsoft.com/office/officeart/2005/8/layout/architecture+Icon"/>
    <dgm:cxn modelId="{D8358B30-3AE6-4BDD-A7CC-83AFD9034CB9}" srcId="{E14D3223-A0BC-46D5-B263-B5FD9606CD34}" destId="{D6AB8E74-2444-471B-92AF-07B61D0D7A63}" srcOrd="0" destOrd="0" parTransId="{AA844DCE-D07E-41A2-85D0-228672AB7207}" sibTransId="{C90B5095-CBF5-4E52-BF3B-EA798452FC81}"/>
    <dgm:cxn modelId="{3F22ABD8-837B-433F-8284-F65695210406}" srcId="{E14D3223-A0BC-46D5-B263-B5FD9606CD34}" destId="{AAF38C5A-F276-456F-9675-FCC3FEE36893}" srcOrd="1" destOrd="0" parTransId="{8AE7E6C4-16F4-4A66-81B6-8FA3025E1089}" sibTransId="{42CB7962-B2D4-4AA2-AB89-6CCB9D4CA768}"/>
    <dgm:cxn modelId="{8E0C0AB8-189E-4F12-922E-34A8AEDC2738}" type="presOf" srcId="{AAF38C5A-F276-456F-9675-FCC3FEE36893}" destId="{33ADDC63-67A9-43BF-93E9-DB82EC527D56}" srcOrd="0" destOrd="0" presId="urn:microsoft.com/office/officeart/2005/8/layout/architecture+Icon"/>
    <dgm:cxn modelId="{C21BA0C7-3586-4F6B-A517-B475919699D9}" type="presOf" srcId="{53A11426-FDBB-40F1-964B-703F1B009D45}" destId="{54FE4A7C-EE3A-4493-A7CE-7868A374DB7C}" srcOrd="0" destOrd="0" presId="urn:microsoft.com/office/officeart/2005/8/layout/architecture+Icon"/>
    <dgm:cxn modelId="{0D3BD421-2BD9-4E41-AB89-A93EE88CFDE3}" srcId="{53A11426-FDBB-40F1-964B-703F1B009D45}" destId="{E14D3223-A0BC-46D5-B263-B5FD9606CD34}" srcOrd="0" destOrd="0" parTransId="{57FB2675-E7EF-4282-9F59-94DD59403BA5}" sibTransId="{175F4756-B440-48FF-A056-7F91B1DC9F0C}"/>
    <dgm:cxn modelId="{10BA11A1-68CE-4AA6-8C49-63E21BAF6888}" type="presParOf" srcId="{54FE4A7C-EE3A-4493-A7CE-7868A374DB7C}" destId="{659C9FA8-0A89-4DA2-8AD0-F4A4BBF96416}" srcOrd="0" destOrd="0" presId="urn:microsoft.com/office/officeart/2005/8/layout/architecture+Icon"/>
    <dgm:cxn modelId="{08448886-5CE5-4A7E-916A-944D11E01EF2}" type="presParOf" srcId="{659C9FA8-0A89-4DA2-8AD0-F4A4BBF96416}" destId="{412503CC-FDE4-4A43-84B4-F056BF0C887E}" srcOrd="0" destOrd="0" presId="urn:microsoft.com/office/officeart/2005/8/layout/architecture+Icon"/>
    <dgm:cxn modelId="{2FA6DDC4-0939-4ACD-8F6E-6343EEC03A19}" type="presParOf" srcId="{659C9FA8-0A89-4DA2-8AD0-F4A4BBF96416}" destId="{0885891B-7386-484F-9ED8-68FBE620EC17}" srcOrd="1" destOrd="0" presId="urn:microsoft.com/office/officeart/2005/8/layout/architecture+Icon"/>
    <dgm:cxn modelId="{42AAFD2F-0FA4-4E64-93D8-CE9A046B6AD6}" type="presParOf" srcId="{659C9FA8-0A89-4DA2-8AD0-F4A4BBF96416}" destId="{41A9C14F-1C74-4391-9EE3-509CFB0E1F19}" srcOrd="2" destOrd="0" presId="urn:microsoft.com/office/officeart/2005/8/layout/architecture+Icon"/>
    <dgm:cxn modelId="{EED31229-838D-4EB7-A1D6-C30BCE82479A}" type="presParOf" srcId="{41A9C14F-1C74-4391-9EE3-509CFB0E1F19}" destId="{33801A84-0C9F-49EE-BDC7-81F611FA1791}" srcOrd="0" destOrd="0" presId="urn:microsoft.com/office/officeart/2005/8/layout/architecture+Icon"/>
    <dgm:cxn modelId="{6E2EBCF7-8883-4410-8E56-5A5DCC663A19}" type="presParOf" srcId="{33801A84-0C9F-49EE-BDC7-81F611FA1791}" destId="{1F9BB4A0-7DD2-40E7-858F-2B8B58391FA4}" srcOrd="0" destOrd="0" presId="urn:microsoft.com/office/officeart/2005/8/layout/architecture+Icon"/>
    <dgm:cxn modelId="{C51F1257-6FEA-4789-AA67-E81BC3A20494}" type="presParOf" srcId="{33801A84-0C9F-49EE-BDC7-81F611FA1791}" destId="{32A3BD12-A40C-4CF5-B098-0922663A1D37}" srcOrd="1" destOrd="0" presId="urn:microsoft.com/office/officeart/2005/8/layout/architecture+Icon"/>
    <dgm:cxn modelId="{73D43528-F900-4C55-B9F4-C3EC31D1FD78}" type="presParOf" srcId="{41A9C14F-1C74-4391-9EE3-509CFB0E1F19}" destId="{41871C70-753D-427C-A89A-143C6D0826F5}" srcOrd="1" destOrd="0" presId="urn:microsoft.com/office/officeart/2005/8/layout/architecture+Icon"/>
    <dgm:cxn modelId="{7D0414AC-00F5-4307-8B20-402CFE5DF7B8}" type="presParOf" srcId="{41A9C14F-1C74-4391-9EE3-509CFB0E1F19}" destId="{DE68D425-C313-4861-9819-6C9C730DC36C}" srcOrd="2" destOrd="0" presId="urn:microsoft.com/office/officeart/2005/8/layout/architecture+Icon"/>
    <dgm:cxn modelId="{F7D22434-7AAE-450D-A0DA-55E4B3E38F26}" type="presParOf" srcId="{DE68D425-C313-4861-9819-6C9C730DC36C}" destId="{33ADDC63-67A9-43BF-93E9-DB82EC527D56}" srcOrd="0" destOrd="0" presId="urn:microsoft.com/office/officeart/2005/8/layout/architecture+Icon"/>
    <dgm:cxn modelId="{B7816901-D705-47E7-9CA1-82A026A9E3EA}" type="presParOf" srcId="{DE68D425-C313-4861-9819-6C9C730DC36C}" destId="{BE856257-61D7-4D49-ADB8-BF66ADC876FF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AAA82-9C2B-4352-915A-33A309A82B7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62146-73A3-4862-A321-F50CCFB8159B}">
      <dgm:prSet phldrT="[Text]"/>
      <dgm:spPr/>
      <dgm:t>
        <a:bodyPr/>
        <a:lstStyle/>
        <a:p>
          <a:r>
            <a:rPr lang="de-DE" dirty="0" smtClean="0"/>
            <a:t>Animationen &amp; Effekte</a:t>
          </a:r>
          <a:endParaRPr lang="en-US" dirty="0"/>
        </a:p>
      </dgm:t>
    </dgm:pt>
    <dgm:pt modelId="{046B502A-B4D4-4F87-B49F-A1B78509C45E}" type="parTrans" cxnId="{0D472509-BBB4-45FD-AB98-1057D5B58B50}">
      <dgm:prSet/>
      <dgm:spPr/>
      <dgm:t>
        <a:bodyPr/>
        <a:lstStyle/>
        <a:p>
          <a:endParaRPr lang="en-US"/>
        </a:p>
      </dgm:t>
    </dgm:pt>
    <dgm:pt modelId="{B3FDF8F1-E1B3-46E6-9281-FA6BB1CD045E}" type="sibTrans" cxnId="{0D472509-BBB4-45FD-AB98-1057D5B58B50}">
      <dgm:prSet/>
      <dgm:spPr/>
      <dgm:t>
        <a:bodyPr/>
        <a:lstStyle/>
        <a:p>
          <a:endParaRPr lang="en-US"/>
        </a:p>
      </dgm:t>
    </dgm:pt>
    <dgm:pt modelId="{3F78A545-783C-4D55-9796-8B293925509C}">
      <dgm:prSet phldrT="[Text]"/>
      <dgm:spPr/>
      <dgm:t>
        <a:bodyPr/>
        <a:lstStyle/>
        <a:p>
          <a:r>
            <a:rPr lang="de-DE" dirty="0" smtClean="0"/>
            <a:t>Wenn</a:t>
          </a:r>
          <a:endParaRPr lang="en-US" dirty="0"/>
        </a:p>
      </dgm:t>
    </dgm:pt>
    <dgm:pt modelId="{05B39851-4BC8-4BFC-A977-98098E7FE87E}" type="parTrans" cxnId="{61826499-7E7A-4EA9-99CF-E0B9CC7C23D1}">
      <dgm:prSet/>
      <dgm:spPr/>
      <dgm:t>
        <a:bodyPr/>
        <a:lstStyle/>
        <a:p>
          <a:endParaRPr lang="en-US"/>
        </a:p>
      </dgm:t>
    </dgm:pt>
    <dgm:pt modelId="{B83B7950-0B27-4796-9E09-8B264EB61FB7}" type="sibTrans" cxnId="{61826499-7E7A-4EA9-99CF-E0B9CC7C23D1}">
      <dgm:prSet/>
      <dgm:spPr/>
      <dgm:t>
        <a:bodyPr/>
        <a:lstStyle/>
        <a:p>
          <a:endParaRPr lang="en-US"/>
        </a:p>
      </dgm:t>
    </dgm:pt>
    <dgm:pt modelId="{78CD39C5-7297-41C2-AD9C-83066BC64B9D}">
      <dgm:prSet phldrT="[Text]"/>
      <dgm:spPr/>
      <dgm:t>
        <a:bodyPr/>
        <a:lstStyle/>
        <a:p>
          <a:r>
            <a:rPr lang="de-DE" dirty="0" smtClean="0"/>
            <a:t>Nötig</a:t>
          </a:r>
          <a:endParaRPr lang="en-US" dirty="0"/>
        </a:p>
      </dgm:t>
    </dgm:pt>
    <dgm:pt modelId="{0514519C-2CD6-4C12-BF32-1E4DCD5540A6}" type="parTrans" cxnId="{F9C8159F-07A8-42A2-BAF0-7D6467F347B9}">
      <dgm:prSet/>
      <dgm:spPr/>
      <dgm:t>
        <a:bodyPr/>
        <a:lstStyle/>
        <a:p>
          <a:endParaRPr lang="en-US"/>
        </a:p>
      </dgm:t>
    </dgm:pt>
    <dgm:pt modelId="{44B8D242-0A59-4DE7-84C2-200B4D9403F9}" type="sibTrans" cxnId="{F9C8159F-07A8-42A2-BAF0-7D6467F347B9}">
      <dgm:prSet/>
      <dgm:spPr/>
      <dgm:t>
        <a:bodyPr/>
        <a:lstStyle/>
        <a:p>
          <a:endParaRPr lang="en-US"/>
        </a:p>
      </dgm:t>
    </dgm:pt>
    <dgm:pt modelId="{CCB55598-A309-4417-8672-2254E8BA0E4C}">
      <dgm:prSet phldrT="[Text]"/>
      <dgm:spPr/>
      <dgm:t>
        <a:bodyPr/>
        <a:lstStyle/>
        <a:p>
          <a:r>
            <a:rPr lang="de-DE" dirty="0" smtClean="0"/>
            <a:t>Und</a:t>
          </a:r>
          <a:endParaRPr lang="en-US" dirty="0"/>
        </a:p>
      </dgm:t>
    </dgm:pt>
    <dgm:pt modelId="{94210772-A02B-4618-B823-022CBEB7EB2F}" type="parTrans" cxnId="{E0370E52-D538-48CC-A592-47114B7E92B2}">
      <dgm:prSet/>
      <dgm:spPr/>
      <dgm:t>
        <a:bodyPr/>
        <a:lstStyle/>
        <a:p>
          <a:endParaRPr lang="en-US"/>
        </a:p>
      </dgm:t>
    </dgm:pt>
    <dgm:pt modelId="{65DD62B5-5436-4CB3-905A-D6EA1BAEF6D5}" type="sibTrans" cxnId="{E0370E52-D538-48CC-A592-47114B7E92B2}">
      <dgm:prSet/>
      <dgm:spPr/>
      <dgm:t>
        <a:bodyPr/>
        <a:lstStyle/>
        <a:p>
          <a:endParaRPr lang="en-US"/>
        </a:p>
      </dgm:t>
    </dgm:pt>
    <dgm:pt modelId="{3F10EF00-7AAC-4291-9EEA-3A0C07C8DAC1}">
      <dgm:prSet phldrT="[Text]"/>
      <dgm:spPr/>
      <dgm:t>
        <a:bodyPr/>
        <a:lstStyle/>
        <a:p>
          <a:r>
            <a:rPr lang="de-DE" dirty="0" smtClean="0"/>
            <a:t>Sinnvoll</a:t>
          </a:r>
          <a:endParaRPr lang="en-US" dirty="0"/>
        </a:p>
      </dgm:t>
    </dgm:pt>
    <dgm:pt modelId="{D3561849-9805-4707-BD80-ECF708B197C2}" type="parTrans" cxnId="{92228EB0-5FD4-4220-BD1A-F16C53E6723F}">
      <dgm:prSet/>
      <dgm:spPr/>
      <dgm:t>
        <a:bodyPr/>
        <a:lstStyle/>
        <a:p>
          <a:endParaRPr lang="en-US"/>
        </a:p>
      </dgm:t>
    </dgm:pt>
    <dgm:pt modelId="{BA524304-28FF-4533-A816-8E0C923D1F82}" type="sibTrans" cxnId="{92228EB0-5FD4-4220-BD1A-F16C53E6723F}">
      <dgm:prSet/>
      <dgm:spPr/>
      <dgm:t>
        <a:bodyPr/>
        <a:lstStyle/>
        <a:p>
          <a:endParaRPr lang="en-US"/>
        </a:p>
      </dgm:t>
    </dgm:pt>
    <dgm:pt modelId="{A9A42872-9BF0-4613-819F-FF5C6C4CF0A9}">
      <dgm:prSet phldrT="[Text]"/>
      <dgm:spPr/>
      <dgm:t>
        <a:bodyPr/>
        <a:lstStyle/>
        <a:p>
          <a:r>
            <a:rPr lang="de-DE" dirty="0" smtClean="0"/>
            <a:t>Nur</a:t>
          </a:r>
          <a:endParaRPr lang="en-US" dirty="0"/>
        </a:p>
      </dgm:t>
    </dgm:pt>
    <dgm:pt modelId="{55B3F92C-B4F4-49DC-B82A-3DB8E38D0CE2}" type="parTrans" cxnId="{04A293C5-46B3-437C-A14C-8787802E579C}">
      <dgm:prSet/>
      <dgm:spPr/>
      <dgm:t>
        <a:bodyPr/>
        <a:lstStyle/>
        <a:p>
          <a:endParaRPr lang="en-US"/>
        </a:p>
      </dgm:t>
    </dgm:pt>
    <dgm:pt modelId="{C4BE9433-CCCD-4591-A9C1-0C204152F9F7}" type="sibTrans" cxnId="{04A293C5-46B3-437C-A14C-8787802E579C}">
      <dgm:prSet/>
      <dgm:spPr/>
      <dgm:t>
        <a:bodyPr/>
        <a:lstStyle/>
        <a:p>
          <a:endParaRPr lang="en-US"/>
        </a:p>
      </dgm:t>
    </dgm:pt>
    <dgm:pt modelId="{91D46E7D-FE35-47F3-A784-2C4FD731D05F}" type="pres">
      <dgm:prSet presAssocID="{1C6AAA82-9C2B-4352-915A-33A309A82B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DAF691-0A81-4B22-BE7A-ADB04A6A0CD2}" type="pres">
      <dgm:prSet presAssocID="{1C6AAA82-9C2B-4352-915A-33A309A82B7D}" presName="radial" presStyleCnt="0">
        <dgm:presLayoutVars>
          <dgm:animLvl val="ctr"/>
        </dgm:presLayoutVars>
      </dgm:prSet>
      <dgm:spPr/>
    </dgm:pt>
    <dgm:pt modelId="{35C3BA17-0C31-4D8E-9F43-F6993A54E4F7}" type="pres">
      <dgm:prSet presAssocID="{32C62146-73A3-4862-A321-F50CCFB8159B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7D165C4D-CD5C-4174-94C8-FE634BFC5B2E}" type="pres">
      <dgm:prSet presAssocID="{3F78A545-783C-4D55-9796-8B293925509C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776BD-D2C0-48D3-84E3-649540650994}" type="pres">
      <dgm:prSet presAssocID="{78CD39C5-7297-41C2-AD9C-83066BC64B9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9573C-9397-4C2F-8CF2-8B4B7536EF4B}" type="pres">
      <dgm:prSet presAssocID="{CCB55598-A309-4417-8672-2254E8BA0E4C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EC5EF-E94B-4D62-8E14-CAA44EC946EE}" type="pres">
      <dgm:prSet presAssocID="{3F10EF00-7AAC-4291-9EEA-3A0C07C8DAC1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02E85-B5B2-45BF-A218-BF12B71E65D1}" type="pres">
      <dgm:prSet presAssocID="{A9A42872-9BF0-4613-819F-FF5C6C4CF0A9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45071A-2F65-4E51-8948-EE2F3206E7A2}" type="presOf" srcId="{32C62146-73A3-4862-A321-F50CCFB8159B}" destId="{35C3BA17-0C31-4D8E-9F43-F6993A54E4F7}" srcOrd="0" destOrd="0" presId="urn:microsoft.com/office/officeart/2005/8/layout/radial3"/>
    <dgm:cxn modelId="{E79E246D-0982-428C-9F93-D3A2E73ED262}" type="presOf" srcId="{3F10EF00-7AAC-4291-9EEA-3A0C07C8DAC1}" destId="{373EC5EF-E94B-4D62-8E14-CAA44EC946EE}" srcOrd="0" destOrd="0" presId="urn:microsoft.com/office/officeart/2005/8/layout/radial3"/>
    <dgm:cxn modelId="{F9C8159F-07A8-42A2-BAF0-7D6467F347B9}" srcId="{32C62146-73A3-4862-A321-F50CCFB8159B}" destId="{78CD39C5-7297-41C2-AD9C-83066BC64B9D}" srcOrd="1" destOrd="0" parTransId="{0514519C-2CD6-4C12-BF32-1E4DCD5540A6}" sibTransId="{44B8D242-0A59-4DE7-84C2-200B4D9403F9}"/>
    <dgm:cxn modelId="{E0370E52-D538-48CC-A592-47114B7E92B2}" srcId="{32C62146-73A3-4862-A321-F50CCFB8159B}" destId="{CCB55598-A309-4417-8672-2254E8BA0E4C}" srcOrd="2" destOrd="0" parTransId="{94210772-A02B-4618-B823-022CBEB7EB2F}" sibTransId="{65DD62B5-5436-4CB3-905A-D6EA1BAEF6D5}"/>
    <dgm:cxn modelId="{04A293C5-46B3-437C-A14C-8787802E579C}" srcId="{32C62146-73A3-4862-A321-F50CCFB8159B}" destId="{A9A42872-9BF0-4613-819F-FF5C6C4CF0A9}" srcOrd="4" destOrd="0" parTransId="{55B3F92C-B4F4-49DC-B82A-3DB8E38D0CE2}" sibTransId="{C4BE9433-CCCD-4591-A9C1-0C204152F9F7}"/>
    <dgm:cxn modelId="{61826499-7E7A-4EA9-99CF-E0B9CC7C23D1}" srcId="{32C62146-73A3-4862-A321-F50CCFB8159B}" destId="{3F78A545-783C-4D55-9796-8B293925509C}" srcOrd="0" destOrd="0" parTransId="{05B39851-4BC8-4BFC-A977-98098E7FE87E}" sibTransId="{B83B7950-0B27-4796-9E09-8B264EB61FB7}"/>
    <dgm:cxn modelId="{A361B005-D71F-46D4-AA61-50DA379183C5}" type="presOf" srcId="{A9A42872-9BF0-4613-819F-FF5C6C4CF0A9}" destId="{3BF02E85-B5B2-45BF-A218-BF12B71E65D1}" srcOrd="0" destOrd="0" presId="urn:microsoft.com/office/officeart/2005/8/layout/radial3"/>
    <dgm:cxn modelId="{D5B822CA-936D-4E6E-8722-3E8ED42A776E}" type="presOf" srcId="{78CD39C5-7297-41C2-AD9C-83066BC64B9D}" destId="{E6B776BD-D2C0-48D3-84E3-649540650994}" srcOrd="0" destOrd="0" presId="urn:microsoft.com/office/officeart/2005/8/layout/radial3"/>
    <dgm:cxn modelId="{0D472509-BBB4-45FD-AB98-1057D5B58B50}" srcId="{1C6AAA82-9C2B-4352-915A-33A309A82B7D}" destId="{32C62146-73A3-4862-A321-F50CCFB8159B}" srcOrd="0" destOrd="0" parTransId="{046B502A-B4D4-4F87-B49F-A1B78509C45E}" sibTransId="{B3FDF8F1-E1B3-46E6-9281-FA6BB1CD045E}"/>
    <dgm:cxn modelId="{B5C2AD3C-9D62-428F-BFC5-D7EAE3F5BB7C}" type="presOf" srcId="{CCB55598-A309-4417-8672-2254E8BA0E4C}" destId="{A0A9573C-9397-4C2F-8CF2-8B4B7536EF4B}" srcOrd="0" destOrd="0" presId="urn:microsoft.com/office/officeart/2005/8/layout/radial3"/>
    <dgm:cxn modelId="{B5B83DBB-8D10-48D0-A559-8751C8EE238D}" type="presOf" srcId="{3F78A545-783C-4D55-9796-8B293925509C}" destId="{7D165C4D-CD5C-4174-94C8-FE634BFC5B2E}" srcOrd="0" destOrd="0" presId="urn:microsoft.com/office/officeart/2005/8/layout/radial3"/>
    <dgm:cxn modelId="{FECD28A3-064B-4378-823D-E3EA38009864}" type="presOf" srcId="{1C6AAA82-9C2B-4352-915A-33A309A82B7D}" destId="{91D46E7D-FE35-47F3-A784-2C4FD731D05F}" srcOrd="0" destOrd="0" presId="urn:microsoft.com/office/officeart/2005/8/layout/radial3"/>
    <dgm:cxn modelId="{92228EB0-5FD4-4220-BD1A-F16C53E6723F}" srcId="{32C62146-73A3-4862-A321-F50CCFB8159B}" destId="{3F10EF00-7AAC-4291-9EEA-3A0C07C8DAC1}" srcOrd="3" destOrd="0" parTransId="{D3561849-9805-4707-BD80-ECF708B197C2}" sibTransId="{BA524304-28FF-4533-A816-8E0C923D1F82}"/>
    <dgm:cxn modelId="{11F53013-0639-410E-BB3A-82A3F2796AF6}" type="presParOf" srcId="{91D46E7D-FE35-47F3-A784-2C4FD731D05F}" destId="{06DAF691-0A81-4B22-BE7A-ADB04A6A0CD2}" srcOrd="0" destOrd="0" presId="urn:microsoft.com/office/officeart/2005/8/layout/radial3"/>
    <dgm:cxn modelId="{9B2752AA-B3B9-49E1-84DF-CE241753B8A9}" type="presParOf" srcId="{06DAF691-0A81-4B22-BE7A-ADB04A6A0CD2}" destId="{35C3BA17-0C31-4D8E-9F43-F6993A54E4F7}" srcOrd="0" destOrd="0" presId="urn:microsoft.com/office/officeart/2005/8/layout/radial3"/>
    <dgm:cxn modelId="{25C5F765-1FF3-4AB9-902D-8F1179F92A43}" type="presParOf" srcId="{06DAF691-0A81-4B22-BE7A-ADB04A6A0CD2}" destId="{7D165C4D-CD5C-4174-94C8-FE634BFC5B2E}" srcOrd="1" destOrd="0" presId="urn:microsoft.com/office/officeart/2005/8/layout/radial3"/>
    <dgm:cxn modelId="{FDA4B54D-4EB7-436E-A33A-EF15E7524BD8}" type="presParOf" srcId="{06DAF691-0A81-4B22-BE7A-ADB04A6A0CD2}" destId="{E6B776BD-D2C0-48D3-84E3-649540650994}" srcOrd="2" destOrd="0" presId="urn:microsoft.com/office/officeart/2005/8/layout/radial3"/>
    <dgm:cxn modelId="{4B1FD5B8-87E3-4DE7-8B48-C084548D8468}" type="presParOf" srcId="{06DAF691-0A81-4B22-BE7A-ADB04A6A0CD2}" destId="{A0A9573C-9397-4C2F-8CF2-8B4B7536EF4B}" srcOrd="3" destOrd="0" presId="urn:microsoft.com/office/officeart/2005/8/layout/radial3"/>
    <dgm:cxn modelId="{AEE8CEE6-A6F3-4619-A170-627CCF034B75}" type="presParOf" srcId="{06DAF691-0A81-4B22-BE7A-ADB04A6A0CD2}" destId="{373EC5EF-E94B-4D62-8E14-CAA44EC946EE}" srcOrd="4" destOrd="0" presId="urn:microsoft.com/office/officeart/2005/8/layout/radial3"/>
    <dgm:cxn modelId="{5B7DB587-7EA8-4E78-B228-352E1108434B}" type="presParOf" srcId="{06DAF691-0A81-4B22-BE7A-ADB04A6A0CD2}" destId="{3BF02E85-B5B2-45BF-A218-BF12B71E65D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4BD61-B57E-49DB-9F26-67ED0EC31AC5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3BE2-8B4C-4E41-9690-AF7A7C3FF1B0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Vortragsstruktur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47506" y="98507"/>
        <a:ext cx="5688668" cy="665948"/>
      </dsp:txXfrm>
    </dsp:sp>
    <dsp:sp modelId="{3E6FF3DF-E619-48DE-A592-FE226740597A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8272"/>
              <a:satOff val="126"/>
              <a:lumOff val="7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C2D8D-F65A-4D63-BEF1-45E742AB8033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1">
            <a:shade val="80000"/>
            <a:hueOff val="38272"/>
            <a:satOff val="126"/>
            <a:lumOff val="7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Folienaufbau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447506" y="1232507"/>
        <a:ext cx="5688668" cy="665948"/>
      </dsp:txXfrm>
    </dsp:sp>
    <dsp:sp modelId="{C47F9FB6-15BC-44DB-BC4E-330F160122CC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6544"/>
              <a:satOff val="251"/>
              <a:lumOff val="15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13127-9E7B-48FB-9D77-6C487E3716CB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accent1">
            <a:shade val="80000"/>
            <a:hueOff val="76544"/>
            <a:satOff val="251"/>
            <a:lumOff val="153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Vortragsstil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447506" y="2366507"/>
        <a:ext cx="5688668" cy="665948"/>
      </dsp:txXfrm>
    </dsp:sp>
    <dsp:sp modelId="{6B84C666-B594-4C2E-B80D-A464CD277B2E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14815"/>
              <a:satOff val="377"/>
              <a:lumOff val="229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41C19-689D-45D5-99EE-0E0BC448A94F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1">
            <a:shade val="80000"/>
            <a:hueOff val="114815"/>
            <a:satOff val="377"/>
            <a:lumOff val="229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Wissenschaftliches Schreiben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447506" y="3500507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503CC-FDE4-4A43-84B4-F056BF0C887E}">
      <dsp:nvSpPr>
        <dsp:cNvPr id="0" name=""/>
        <dsp:cNvSpPr/>
      </dsp:nvSpPr>
      <dsp:spPr>
        <a:xfrm>
          <a:off x="2930" y="2106138"/>
          <a:ext cx="7933746" cy="189533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Basis</a:t>
          </a:r>
          <a:endParaRPr lang="en-US" sz="6500" kern="1200" dirty="0"/>
        </a:p>
      </dsp:txBody>
      <dsp:txXfrm>
        <a:off x="58442" y="2161650"/>
        <a:ext cx="7822722" cy="1784308"/>
      </dsp:txXfrm>
    </dsp:sp>
    <dsp:sp modelId="{1F9BB4A0-7DD2-40E7-858F-2B8B58391FA4}">
      <dsp:nvSpPr>
        <dsp:cNvPr id="0" name=""/>
        <dsp:cNvSpPr/>
      </dsp:nvSpPr>
      <dsp:spPr>
        <a:xfrm>
          <a:off x="2930" y="0"/>
          <a:ext cx="3806980" cy="1895332"/>
        </a:xfrm>
        <a:prstGeom prst="roundRect">
          <a:avLst>
            <a:gd name="adj" fmla="val 10000"/>
          </a:avLst>
        </a:prstGeom>
        <a:solidFill>
          <a:srgbClr val="FFFF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Modul A</a:t>
          </a:r>
          <a:endParaRPr lang="en-US" sz="6500" kern="1200" dirty="0"/>
        </a:p>
      </dsp:txBody>
      <dsp:txXfrm>
        <a:off x="58442" y="55512"/>
        <a:ext cx="3695956" cy="1784308"/>
      </dsp:txXfrm>
    </dsp:sp>
    <dsp:sp modelId="{33ADDC63-67A9-43BF-93E9-DB82EC527D56}">
      <dsp:nvSpPr>
        <dsp:cNvPr id="0" name=""/>
        <dsp:cNvSpPr/>
      </dsp:nvSpPr>
      <dsp:spPr>
        <a:xfrm>
          <a:off x="4129697" y="220"/>
          <a:ext cx="3806980" cy="1895332"/>
        </a:xfrm>
        <a:prstGeom prst="roundRect">
          <a:avLst>
            <a:gd name="adj" fmla="val 10000"/>
          </a:avLst>
        </a:prstGeom>
        <a:solidFill>
          <a:srgbClr val="FFFF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smtClean="0"/>
            <a:t>Modul B</a:t>
          </a:r>
          <a:endParaRPr lang="en-US" sz="6500" kern="1200" dirty="0"/>
        </a:p>
      </dsp:txBody>
      <dsp:txXfrm>
        <a:off x="4185209" y="55732"/>
        <a:ext cx="3695956" cy="1784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3BA17-0C31-4D8E-9F43-F6993A54E4F7}">
      <dsp:nvSpPr>
        <dsp:cNvPr id="0" name=""/>
        <dsp:cNvSpPr/>
      </dsp:nvSpPr>
      <dsp:spPr>
        <a:xfrm>
          <a:off x="1344576" y="682884"/>
          <a:ext cx="1582983" cy="1582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Animationen &amp; Effekte</a:t>
          </a:r>
          <a:endParaRPr lang="en-US" sz="1600" kern="1200" dirty="0"/>
        </a:p>
      </dsp:txBody>
      <dsp:txXfrm>
        <a:off x="1576398" y="914706"/>
        <a:ext cx="1119339" cy="1119339"/>
      </dsp:txXfrm>
    </dsp:sp>
    <dsp:sp modelId="{7D165C4D-CD5C-4174-94C8-FE634BFC5B2E}">
      <dsp:nvSpPr>
        <dsp:cNvPr id="0" name=""/>
        <dsp:cNvSpPr/>
      </dsp:nvSpPr>
      <dsp:spPr>
        <a:xfrm>
          <a:off x="1740322" y="48838"/>
          <a:ext cx="791491" cy="7914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Wenn</a:t>
          </a:r>
          <a:endParaRPr lang="en-US" sz="1300" kern="1200" dirty="0"/>
        </a:p>
      </dsp:txBody>
      <dsp:txXfrm>
        <a:off x="1856233" y="164749"/>
        <a:ext cx="559669" cy="559669"/>
      </dsp:txXfrm>
    </dsp:sp>
    <dsp:sp modelId="{E6B776BD-D2C0-48D3-84E3-649540650994}">
      <dsp:nvSpPr>
        <dsp:cNvPr id="0" name=""/>
        <dsp:cNvSpPr/>
      </dsp:nvSpPr>
      <dsp:spPr>
        <a:xfrm>
          <a:off x="2719712" y="760407"/>
          <a:ext cx="791491" cy="7914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Nötig</a:t>
          </a:r>
          <a:endParaRPr lang="en-US" sz="1300" kern="1200" dirty="0"/>
        </a:p>
      </dsp:txBody>
      <dsp:txXfrm>
        <a:off x="2835623" y="876318"/>
        <a:ext cx="559669" cy="559669"/>
      </dsp:txXfrm>
    </dsp:sp>
    <dsp:sp modelId="{A0A9573C-9397-4C2F-8CF2-8B4B7536EF4B}">
      <dsp:nvSpPr>
        <dsp:cNvPr id="0" name=""/>
        <dsp:cNvSpPr/>
      </dsp:nvSpPr>
      <dsp:spPr>
        <a:xfrm>
          <a:off x="2345618" y="1911749"/>
          <a:ext cx="791491" cy="7914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Und</a:t>
          </a:r>
          <a:endParaRPr lang="en-US" sz="1300" kern="1200" dirty="0"/>
        </a:p>
      </dsp:txBody>
      <dsp:txXfrm>
        <a:off x="2461529" y="2027660"/>
        <a:ext cx="559669" cy="559669"/>
      </dsp:txXfrm>
    </dsp:sp>
    <dsp:sp modelId="{373EC5EF-E94B-4D62-8E14-CAA44EC946EE}">
      <dsp:nvSpPr>
        <dsp:cNvPr id="0" name=""/>
        <dsp:cNvSpPr/>
      </dsp:nvSpPr>
      <dsp:spPr>
        <a:xfrm>
          <a:off x="1135025" y="1911749"/>
          <a:ext cx="791491" cy="7914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Sinnvoll</a:t>
          </a:r>
          <a:endParaRPr lang="en-US" sz="1300" kern="1200" dirty="0"/>
        </a:p>
      </dsp:txBody>
      <dsp:txXfrm>
        <a:off x="1250936" y="2027660"/>
        <a:ext cx="559669" cy="559669"/>
      </dsp:txXfrm>
    </dsp:sp>
    <dsp:sp modelId="{3BF02E85-B5B2-45BF-A218-BF12B71E65D1}">
      <dsp:nvSpPr>
        <dsp:cNvPr id="0" name=""/>
        <dsp:cNvSpPr/>
      </dsp:nvSpPr>
      <dsp:spPr>
        <a:xfrm>
          <a:off x="760932" y="760407"/>
          <a:ext cx="791491" cy="7914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Nur</a:t>
          </a:r>
          <a:endParaRPr lang="en-US" sz="1300" kern="1200" dirty="0"/>
        </a:p>
      </dsp:txBody>
      <dsp:txXfrm>
        <a:off x="876843" y="876318"/>
        <a:ext cx="559669" cy="55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Layout 'Architektur'"/>
  <dgm:desc val="Hiermit zeigen Sie hierarchische Beziehungen an, die auf der untersten Ebene aufbauen. Dieses Layout ist gut geeignet zum Darstellen von architektonischen Komponenten oder Objekten, die auf anderen Objekten aufbauen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C1B8-E4CC-4AA9-BB48-279AE8C352B1}" type="datetimeFigureOut">
              <a:rPr lang="en-US" smtClean="0"/>
              <a:pPr/>
              <a:t>11/20/17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07508-8482-4B08-BA89-8CD30A662D7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58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C5096-11C0-461E-8B5E-642037483B1E}" type="datetimeFigureOut">
              <a:rPr lang="de-DE" smtClean="0"/>
              <a:pPr/>
              <a:t>20.11.17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B5DE9-3907-4682-89CF-4825E356452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20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76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Keine Zusammenfassung:</a:t>
            </a:r>
          </a:p>
          <a:p>
            <a:r>
              <a:rPr lang="de-DE" dirty="0" smtClean="0"/>
              <a:t>Wenn die wichtigste Botschaft gerade erst verkündet wurde</a:t>
            </a:r>
          </a:p>
          <a:p>
            <a:r>
              <a:rPr lang="de-DE" dirty="0" smtClean="0"/>
              <a:t>Die Präsentation</a:t>
            </a:r>
            <a:r>
              <a:rPr lang="de-DE" baseline="0" dirty="0" smtClean="0"/>
              <a:t> kurz genug war, dass die Botschaften noch in den Köpfen sind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79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Falls</a:t>
            </a:r>
            <a:r>
              <a:rPr lang="de-DE" baseline="0" dirty="0" smtClean="0"/>
              <a:t> lange Texte nötig: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Zweimal in Gedanken lesen, dann sollten Zuschauer durch sein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70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Strukturierungselement:</a:t>
            </a:r>
            <a:r>
              <a:rPr lang="de-DE" baseline="0" dirty="0" smtClean="0"/>
              <a:t> </a:t>
            </a:r>
            <a:r>
              <a:rPr lang="de-DE" dirty="0" smtClean="0"/>
              <a:t>Blöcke, Rahmen, Farben, Blickfang- und Strukturierungszeichen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Überschrift:</a:t>
            </a:r>
            <a:r>
              <a:rPr lang="de-DE" baseline="0" dirty="0" smtClean="0"/>
              <a:t> </a:t>
            </a:r>
            <a:r>
              <a:rPr lang="de-DE" dirty="0" smtClean="0"/>
              <a:t>Kann auch die Aussage der Folie sein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„Luftige“ Folienstruktur (aber nicht inhaltsleer) </a:t>
            </a:r>
          </a:p>
          <a:p>
            <a:endParaRPr lang="de-DE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Inhalt auf mehrere Folien verteilen:</a:t>
            </a:r>
          </a:p>
          <a:p>
            <a:endParaRPr lang="de-DE" sz="1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Unterschiedliche Themen auf unterschiedlichen Folien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Optimal: Ein Gedanke pro Folie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Notwendigkeit von Informationen hinterfragen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806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de-D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Folienelement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de-DE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Empfohlene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Schriftgröße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Haupttext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18-24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Punkt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Überschriften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Punkt größer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Folientitel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28-36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Punkt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02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Schrittweises Einblenden von Informationen bei vollen Folien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Vergleich: Abdeck-Technik bei Overhead-Projektoren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Wichtig: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Zu viele Animationen zerstören Effekt</a:t>
            </a:r>
            <a:endParaRPr lang="de-DE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61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64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Grund geben,</a:t>
            </a:r>
            <a:r>
              <a:rPr lang="de-DE" baseline="0" dirty="0" smtClean="0"/>
              <a:t> erzähl warum das Thema für das Publikum wichtig ist:</a:t>
            </a:r>
          </a:p>
          <a:p>
            <a:r>
              <a:rPr lang="de-DE" baseline="0" dirty="0" smtClean="0"/>
              <a:t>Präsentationen sind immer wichtig im Leben, aber insbesondere wird es am Ende des Seminars/Abschlussarbeit eine Präsentation geben, die in die Benotung mit einfließt!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Thema eingrenzen, zum Thema hinführen (in den thematischen Kontext einordnen)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03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 10 Folien (ca. 15 min Vortrag):</a:t>
            </a:r>
          </a:p>
          <a:p>
            <a:r>
              <a:rPr lang="de-DE" dirty="0" smtClean="0"/>
              <a:t>1 Titelfolie</a:t>
            </a:r>
          </a:p>
          <a:p>
            <a:r>
              <a:rPr lang="de-DE" dirty="0" smtClean="0"/>
              <a:t>7 Folien</a:t>
            </a:r>
            <a:r>
              <a:rPr lang="de-DE" baseline="0" dirty="0" smtClean="0"/>
              <a:t> zum Hauptteil</a:t>
            </a:r>
          </a:p>
          <a:p>
            <a:r>
              <a:rPr lang="de-DE" baseline="0" dirty="0" smtClean="0"/>
              <a:t>  wichtigste Botschaft 4 Folien</a:t>
            </a:r>
          </a:p>
          <a:p>
            <a:r>
              <a:rPr lang="de-DE" baseline="0" dirty="0" smtClean="0"/>
              <a:t>  zweitwichtigste Botschaft 2 Folien</a:t>
            </a:r>
          </a:p>
          <a:p>
            <a:r>
              <a:rPr lang="de-DE" baseline="0" dirty="0" smtClean="0"/>
              <a:t>  weitere Botschaften je max. 1 Folie</a:t>
            </a:r>
          </a:p>
          <a:p>
            <a:r>
              <a:rPr lang="de-DE" baseline="0" dirty="0" smtClean="0"/>
              <a:t>2 Folien zum Schluss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53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Der Titel soll neugierig</a:t>
            </a:r>
            <a:r>
              <a:rPr lang="de-DE" baseline="0" dirty="0" smtClean="0"/>
              <a:t> machen, interessant klingen, aber auch den Inhalt des Vortrags treffen!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Alternativ eine eigene Einführungsfolie erstellen!</a:t>
            </a:r>
          </a:p>
          <a:p>
            <a:endParaRPr lang="de-DE" dirty="0" smtClean="0"/>
          </a:p>
          <a:p>
            <a:r>
              <a:rPr lang="de-DE" dirty="0" smtClean="0"/>
              <a:t>Einleitung immer für sich ausformulieren, aber nicht auswendig vortragen! Authentisch</a:t>
            </a:r>
            <a:r>
              <a:rPr lang="de-DE" baseline="0" dirty="0" smtClean="0"/>
              <a:t> wirken.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75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21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Logik &amp; Emotionalität</a:t>
            </a:r>
          </a:p>
          <a:p>
            <a:r>
              <a:rPr lang="de-DE" dirty="0" smtClean="0"/>
              <a:t>Wichtig ist, dass die Argumente aufeinander auf bauen</a:t>
            </a:r>
          </a:p>
          <a:p>
            <a:r>
              <a:rPr lang="de-DE" dirty="0" smtClean="0"/>
              <a:t>Dazu -&gt; Tabelle</a:t>
            </a:r>
            <a:r>
              <a:rPr lang="de-DE" baseline="0" dirty="0" smtClean="0"/>
              <a:t> mit logischer Reihenfolge der Argumente und dazugehörigen Anekdoten, Beispielen, etc.</a:t>
            </a:r>
            <a:endParaRPr lang="de-DE" dirty="0" smtClean="0"/>
          </a:p>
          <a:p>
            <a:r>
              <a:rPr lang="de-DE" dirty="0" smtClean="0"/>
              <a:t>Wichtigste Botschaft zuerst?</a:t>
            </a:r>
          </a:p>
          <a:p>
            <a:r>
              <a:rPr lang="de-DE" dirty="0" smtClean="0"/>
              <a:t>Aufmerksamkeit lässt danach nach</a:t>
            </a:r>
          </a:p>
          <a:p>
            <a:r>
              <a:rPr lang="de-DE" dirty="0" smtClean="0"/>
              <a:t>Wichtigste Botschaft am Schluss?</a:t>
            </a:r>
          </a:p>
          <a:p>
            <a:r>
              <a:rPr lang="de-DE" dirty="0" smtClean="0"/>
              <a:t>Aufnahmefähigkeit</a:t>
            </a:r>
            <a:r>
              <a:rPr lang="de-DE" baseline="0" dirty="0" smtClean="0"/>
              <a:t> evtl. schon erschöpft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Ein Bild sagt mehr als tausend Worte!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6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Zuhörer sollen</a:t>
            </a:r>
            <a:r>
              <a:rPr lang="de-DE" baseline="0" dirty="0" smtClean="0"/>
              <a:t> die Idee verstehen, zu viele Details kann sich keiner merken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66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Beispiel Grund:</a:t>
            </a:r>
          </a:p>
          <a:p>
            <a:endParaRPr lang="de-DE" dirty="0" smtClean="0"/>
          </a:p>
          <a:p>
            <a:r>
              <a:rPr lang="de-DE" dirty="0" smtClean="0"/>
              <a:t>Ich hoffe,</a:t>
            </a:r>
            <a:r>
              <a:rPr lang="de-DE" baseline="0" dirty="0" smtClean="0"/>
              <a:t> dass ihr den ein oder anderen Punkt für eure nächste Präsentation mitgenommen habt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B5DE9-3907-4682-89CF-4825E356452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09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1556792"/>
            <a:ext cx="7772400" cy="1470025"/>
          </a:xfrm>
        </p:spPr>
        <p:txBody>
          <a:bodyPr anchor="b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64008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09. 11. 2017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Präsentations- und Arbeitstechnik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2483768" y="44624"/>
            <a:ext cx="655272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6156176" y="3501008"/>
            <a:ext cx="4068000" cy="4021200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42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09. 11. 2017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Präsentations- und Arbeitstechnik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70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58304" y="97702"/>
            <a:ext cx="8833781" cy="1080000"/>
          </a:xfrm>
          <a:prstGeom prst="rect">
            <a:avLst/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392488" cy="1061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09. 11. 2017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67744" y="6356350"/>
            <a:ext cx="4536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dirty="0" smtClean="0"/>
              <a:t>Präsentations- und Arbeitstechnik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9D89-E780-43E4-AE40-82977780B467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97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−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rz.de/services/netzdienste/proxy/browser-config" TargetMode="External"/><Relationship Id="rId3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tudi-lektor.de/tipps/zitieren/zitate-literaturverzeichnis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1484784"/>
            <a:ext cx="7772400" cy="821953"/>
          </a:xfrm>
        </p:spPr>
        <p:txBody>
          <a:bodyPr/>
          <a:lstStyle/>
          <a:p>
            <a:r>
              <a:rPr lang="en-US" dirty="0" err="1"/>
              <a:t>Präsentations</a:t>
            </a:r>
            <a:r>
              <a:rPr lang="en-US" dirty="0"/>
              <a:t>- und </a:t>
            </a:r>
            <a:r>
              <a:rPr lang="en-US" dirty="0" err="1"/>
              <a:t>Arbeitstechnik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056784" cy="1296144"/>
          </a:xfrm>
        </p:spPr>
        <p:txBody>
          <a:bodyPr>
            <a:normAutofit fontScale="92500"/>
          </a:bodyPr>
          <a:lstStyle/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Seminare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Trends </a:t>
            </a:r>
            <a:r>
              <a:rPr lang="de-DE" sz="2000" dirty="0">
                <a:solidFill>
                  <a:schemeClr val="tx1"/>
                </a:solidFill>
              </a:rPr>
              <a:t>in </a:t>
            </a:r>
            <a:r>
              <a:rPr lang="de-DE" sz="2000" dirty="0" smtClean="0">
                <a:solidFill>
                  <a:schemeClr val="tx1"/>
                </a:solidFill>
              </a:rPr>
              <a:t>Mobilen </a:t>
            </a:r>
            <a:r>
              <a:rPr lang="de-DE" sz="2000" dirty="0">
                <a:solidFill>
                  <a:schemeClr val="tx1"/>
                </a:solidFill>
              </a:rPr>
              <a:t>und </a:t>
            </a:r>
            <a:r>
              <a:rPr lang="de-DE" sz="2000" dirty="0" smtClean="0">
                <a:solidFill>
                  <a:schemeClr val="tx1"/>
                </a:solidFill>
              </a:rPr>
              <a:t>Verteilten Systemen (TIMS)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Vertiefte Themen in Mobilen und Verteilten Systemen (VTIMS)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683568" y="4005064"/>
            <a:ext cx="70567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Thomas Gabor</a:t>
            </a:r>
          </a:p>
          <a:p>
            <a:r>
              <a:rPr lang="de-DE" dirty="0"/>
              <a:t>9. November</a:t>
            </a:r>
            <a:r>
              <a:rPr lang="de-DE" dirty="0" smtClean="0"/>
              <a:t> 2017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Schluss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Zusammenfassen der Botschaften aus dem Hauptteil</a:t>
            </a:r>
          </a:p>
          <a:p>
            <a:pPr lvl="1"/>
            <a:r>
              <a:rPr lang="de-DE" dirty="0" smtClean="0"/>
              <a:t>Bleibe kurz</a:t>
            </a:r>
          </a:p>
          <a:p>
            <a:pPr lvl="1"/>
            <a:r>
              <a:rPr lang="de-DE" dirty="0" smtClean="0"/>
              <a:t>Eine Folie für die wichtigste Botschaft</a:t>
            </a:r>
          </a:p>
          <a:p>
            <a:pPr lvl="2"/>
            <a:r>
              <a:rPr lang="de-DE" dirty="0" smtClean="0"/>
              <a:t>Ein kurzer, knackiger Satz</a:t>
            </a:r>
          </a:p>
          <a:p>
            <a:pPr lvl="2"/>
            <a:r>
              <a:rPr lang="de-DE" dirty="0" smtClean="0"/>
              <a:t>Ein Bild</a:t>
            </a:r>
          </a:p>
          <a:p>
            <a:pPr lvl="1"/>
            <a:r>
              <a:rPr lang="de-DE" dirty="0" smtClean="0"/>
              <a:t>Eine Folie für alle anderen Botschaften</a:t>
            </a:r>
          </a:p>
          <a:p>
            <a:pPr lvl="2"/>
            <a:r>
              <a:rPr lang="de-DE" dirty="0" smtClean="0"/>
              <a:t>Jeweils ein kurzer Satz</a:t>
            </a:r>
          </a:p>
          <a:p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4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Schluss (II)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Einstieg wiederholen und „weiterdrehen“</a:t>
            </a:r>
          </a:p>
          <a:p>
            <a:pPr lvl="1"/>
            <a:r>
              <a:rPr lang="de-DE" dirty="0" smtClean="0"/>
              <a:t>Schwierig, aber wertvoll</a:t>
            </a:r>
          </a:p>
          <a:p>
            <a:pPr lvl="1"/>
            <a:r>
              <a:rPr lang="de-DE" dirty="0" smtClean="0"/>
              <a:t>Aufbau je nach Einstieg</a:t>
            </a:r>
          </a:p>
          <a:p>
            <a:pPr lvl="2"/>
            <a:r>
              <a:rPr lang="de-DE" dirty="0" smtClean="0"/>
              <a:t>Einstiegsfrage nochmal stellen</a:t>
            </a:r>
          </a:p>
          <a:p>
            <a:pPr lvl="2"/>
            <a:r>
              <a:rPr lang="de-DE" dirty="0" smtClean="0"/>
              <a:t>Ein anderes Zitat zum Thema vorstellen</a:t>
            </a:r>
          </a:p>
          <a:p>
            <a:pPr lvl="2"/>
            <a:r>
              <a:rPr lang="de-DE" dirty="0" smtClean="0"/>
              <a:t>Anekdote weitererzählen</a:t>
            </a:r>
          </a:p>
          <a:p>
            <a:pPr lvl="2"/>
            <a:r>
              <a:rPr lang="de-DE" dirty="0" smtClean="0"/>
              <a:t>Grund wieder aufgreifen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6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Schluss (III)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Schlusspunkt setzen</a:t>
            </a:r>
          </a:p>
          <a:p>
            <a:pPr lvl="1"/>
            <a:r>
              <a:rPr lang="de-DE" dirty="0" smtClean="0"/>
              <a:t>Zusammenfassung nicht immer notwendig</a:t>
            </a:r>
          </a:p>
          <a:p>
            <a:pPr lvl="2"/>
            <a:r>
              <a:rPr lang="de-DE" dirty="0" smtClean="0"/>
              <a:t>Botschaft eben erst verkündet</a:t>
            </a:r>
          </a:p>
          <a:p>
            <a:pPr lvl="2"/>
            <a:r>
              <a:rPr lang="de-DE" dirty="0" smtClean="0"/>
              <a:t>Präsentation kurz genug</a:t>
            </a:r>
          </a:p>
          <a:p>
            <a:pPr lvl="1"/>
            <a:r>
              <a:rPr lang="de-DE" dirty="0" smtClean="0"/>
              <a:t>oder Titelfolie mit Kontaktdaten plus „Vielen Dank“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8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DE" dirty="0" smtClean="0"/>
              <a:t>Folienaufbau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Allgemeines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Foliennummer</a:t>
            </a:r>
          </a:p>
          <a:p>
            <a:pPr lvl="1"/>
            <a:r>
              <a:rPr lang="de-DE" dirty="0" smtClean="0"/>
              <a:t>Um Referenzen auf Folien zu erlauben, besonders bei Diskussion</a:t>
            </a:r>
          </a:p>
          <a:p>
            <a:r>
              <a:rPr lang="de-DE" dirty="0" smtClean="0"/>
              <a:t>Titel des Vortrags und Name</a:t>
            </a:r>
          </a:p>
          <a:p>
            <a:pPr lvl="1"/>
            <a:r>
              <a:rPr lang="de-DE" dirty="0" smtClean="0"/>
              <a:t>Zwischenfragende können Sie ansprechen</a:t>
            </a:r>
          </a:p>
          <a:p>
            <a:r>
              <a:rPr lang="de-DE" dirty="0" smtClean="0"/>
              <a:t>Veranstaltungsort/-rahmen</a:t>
            </a:r>
          </a:p>
          <a:p>
            <a:pPr lvl="1"/>
            <a:r>
              <a:rPr lang="de-DE" dirty="0" smtClean="0"/>
              <a:t>Sinnvoll bei Veröffentlichung im Web</a:t>
            </a:r>
          </a:p>
          <a:p>
            <a:r>
              <a:rPr lang="de-DE" dirty="0" smtClean="0"/>
              <a:t>Keine langen Sätze/Absätze</a:t>
            </a:r>
          </a:p>
          <a:p>
            <a:pPr lvl="1"/>
            <a:r>
              <a:rPr lang="de-DE" dirty="0" smtClean="0"/>
              <a:t>Unterstützende Stichpunkte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8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Folienstruktur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6428" y="1844824"/>
            <a:ext cx="7211144" cy="16127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u="sng" dirty="0" smtClean="0"/>
              <a:t>Struktur</a:t>
            </a:r>
            <a:endParaRPr lang="de-DE" sz="2000" dirty="0" smtClean="0"/>
          </a:p>
          <a:p>
            <a:pPr>
              <a:spcBef>
                <a:spcPts val="1200"/>
              </a:spcBef>
            </a:pPr>
            <a:r>
              <a:rPr lang="de-DE" sz="2000" dirty="0" smtClean="0"/>
              <a:t>Strukturierungselemente erleichtern die Aufnahme</a:t>
            </a:r>
          </a:p>
          <a:p>
            <a:pPr>
              <a:spcBef>
                <a:spcPts val="0"/>
              </a:spcBef>
            </a:pPr>
            <a:r>
              <a:rPr lang="de-DE" sz="2000" dirty="0" smtClean="0"/>
              <a:t>Überschriften sollen Neugier wecken</a:t>
            </a:r>
          </a:p>
          <a:p>
            <a:pPr>
              <a:spcBef>
                <a:spcPts val="0"/>
              </a:spcBef>
            </a:pPr>
            <a:r>
              <a:rPr lang="de-DE" sz="2000" dirty="0" smtClean="0"/>
              <a:t>Die Message der Folie herausheben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971601" y="3717032"/>
            <a:ext cx="7200800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Inhalt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Eingrenzung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der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Informationen (Slide = Gedanke)</a:t>
            </a: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Mündliches Ergänzen von interessanten Fakten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Oberflächlichkeit vs. „Erschlagen“ des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Hörers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03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Folienstruktur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Definition von XY: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Beispiele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XY: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Gründe</a:t>
            </a:r>
            <a:r>
              <a:rPr lang="en-US" dirty="0"/>
              <a:t> </a:t>
            </a:r>
            <a:r>
              <a:rPr lang="en-US" dirty="0" err="1"/>
              <a:t>warum</a:t>
            </a:r>
            <a:r>
              <a:rPr lang="en-US" dirty="0"/>
              <a:t> XY </a:t>
            </a:r>
            <a:r>
              <a:rPr lang="en-US" dirty="0" err="1"/>
              <a:t>benötigt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: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invidunt</a:t>
            </a:r>
            <a:r>
              <a:rPr lang="en-US" dirty="0" smtClean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=&gt; </a:t>
            </a:r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 smtClean="0"/>
              <a:t>sadipscing</a:t>
            </a:r>
            <a:r>
              <a:rPr lang="en-US" dirty="0" smtClean="0"/>
              <a:t> </a:t>
            </a:r>
            <a:r>
              <a:rPr lang="en-US" dirty="0" err="1" smtClean="0"/>
              <a:t>elitr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1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Folienstruktur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971600" y="1776591"/>
            <a:ext cx="1656184" cy="7200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Definition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971600" y="2888069"/>
            <a:ext cx="1656184" cy="7200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Beispiele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971600" y="4043972"/>
            <a:ext cx="1656184" cy="7200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Bedarf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87824" y="1628800"/>
            <a:ext cx="48965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Besser ist es hier den Text in kurzen Stichpunkten zu erfassen. Auf das wesentliche konzentrieren!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987824" y="2894166"/>
            <a:ext cx="48965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Lorem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ipsum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dolor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sit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amet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consetetur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sadipscing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elitr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sed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diam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latin typeface="Arial" pitchFamily="34" charset="0"/>
                <a:cs typeface="Arial" pitchFamily="34" charset="0"/>
              </a:rPr>
              <a:t>nonumy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eirmod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987824" y="3896181"/>
            <a:ext cx="48965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Arial" pitchFamily="34" charset="0"/>
                <a:cs typeface="Arial" pitchFamily="34" charset="0"/>
              </a:rPr>
              <a:t>At vero eos et accusam et justo duo dolores et ea rebum. Stet clita kasd gubergren, no sea takimata sanctus </a:t>
            </a:r>
            <a:r>
              <a:rPr lang="da-DK" sz="2000" dirty="0" smtClean="0">
                <a:latin typeface="Arial" pitchFamily="34" charset="0"/>
                <a:cs typeface="Arial" pitchFamily="34" charset="0"/>
              </a:rPr>
              <a:t>est.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71600" y="5405154"/>
            <a:ext cx="6912768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Kernaussage der Folie bzw. </a:t>
            </a:r>
            <a:r>
              <a:rPr lang="da-DK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da-DK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ichtigster Gedanke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1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75" y="2708920"/>
            <a:ext cx="4843081" cy="333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Schrift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 Schriftgröße achten</a:t>
            </a:r>
          </a:p>
          <a:p>
            <a:pPr lvl="1"/>
            <a:r>
              <a:rPr lang="de-DE" dirty="0" smtClean="0"/>
              <a:t>Nie kleinere Schrift als in Fußzeile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66991" y="6043078"/>
            <a:ext cx="4123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Quelle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http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://www.ida.liu.se/~iislab/projects/secont/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0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Schrift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Schriftarten</a:t>
            </a:r>
          </a:p>
          <a:p>
            <a:pPr lvl="1"/>
            <a:r>
              <a:rPr lang="de-DE" dirty="0" smtClean="0"/>
              <a:t>Vermeiden von unterschiedlichen Schriftarten</a:t>
            </a:r>
          </a:p>
          <a:p>
            <a:pPr lvl="2"/>
            <a:r>
              <a:rPr lang="de-DE" dirty="0" smtClean="0"/>
              <a:t>Maximal 2 Schriftarten pro Folie</a:t>
            </a:r>
          </a:p>
          <a:p>
            <a:pPr lvl="1"/>
            <a:r>
              <a:rPr lang="de-DE" dirty="0" err="1" smtClean="0"/>
              <a:t>Bsp</a:t>
            </a:r>
            <a:r>
              <a:rPr lang="de-DE" dirty="0" smtClean="0"/>
              <a:t>: </a:t>
            </a:r>
            <a:r>
              <a:rPr lang="de-DE" dirty="0" smtClean="0">
                <a:latin typeface="Comic Sans MS" pitchFamily="66" charset="0"/>
              </a:rPr>
              <a:t>Wechselnde</a:t>
            </a:r>
            <a:r>
              <a:rPr lang="de-DE" dirty="0" smtClean="0"/>
              <a:t> </a:t>
            </a:r>
            <a:r>
              <a:rPr lang="de-DE" dirty="0" smtClean="0">
                <a:latin typeface="Haettenschweiler" pitchFamily="34" charset="0"/>
              </a:rPr>
              <a:t>Schriftarten</a:t>
            </a:r>
            <a:r>
              <a:rPr lang="de-DE" dirty="0" smtClean="0"/>
              <a:t> </a:t>
            </a:r>
            <a:r>
              <a:rPr lang="de-DE" dirty="0" smtClean="0">
                <a:latin typeface="Harlow Solid Italic" pitchFamily="82" charset="0"/>
              </a:rPr>
              <a:t>wirken</a:t>
            </a:r>
            <a:r>
              <a:rPr lang="de-DE" dirty="0" smtClean="0"/>
              <a:t> </a:t>
            </a:r>
            <a:r>
              <a:rPr lang="de-DE" dirty="0" smtClean="0">
                <a:latin typeface="Snap ITC" pitchFamily="82" charset="0"/>
              </a:rPr>
              <a:t>unprofessionell</a:t>
            </a:r>
          </a:p>
          <a:p>
            <a:pPr lvl="1"/>
            <a:r>
              <a:rPr lang="de-DE" dirty="0" smtClean="0"/>
              <a:t>Vermeiden Sie gestauchte Schriften</a:t>
            </a:r>
          </a:p>
          <a:p>
            <a:endParaRPr lang="de-DE" dirty="0" smtClean="0"/>
          </a:p>
          <a:p>
            <a:r>
              <a:rPr lang="de-DE" dirty="0" smtClean="0"/>
              <a:t>Schriftfarben</a:t>
            </a:r>
          </a:p>
          <a:p>
            <a:pPr lvl="1"/>
            <a:r>
              <a:rPr lang="de-DE" dirty="0" smtClean="0"/>
              <a:t>Nur wenn nötig, und auf Kontrast achten</a:t>
            </a:r>
          </a:p>
          <a:p>
            <a:pPr lvl="1"/>
            <a:r>
              <a:rPr lang="de-DE" dirty="0" err="1" smtClean="0"/>
              <a:t>Bsp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66FFFF"/>
                </a:solidFill>
              </a:rPr>
              <a:t>Cyan</a:t>
            </a:r>
            <a:r>
              <a:rPr lang="de-DE" dirty="0" smtClean="0"/>
              <a:t> oder </a:t>
            </a:r>
            <a:r>
              <a:rPr lang="de-DE" dirty="0" smtClean="0">
                <a:solidFill>
                  <a:srgbClr val="FFFF00"/>
                </a:solidFill>
              </a:rPr>
              <a:t>Gelb</a:t>
            </a:r>
            <a:r>
              <a:rPr lang="de-DE" dirty="0" smtClean="0"/>
              <a:t> sind ungünstig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40968"/>
            <a:ext cx="768398" cy="963088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82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060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/>
              <a:t>09. 11. 2017</a:t>
            </a:r>
            <a:endParaRPr lang="de-DE" smtClean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Bilder</a:t>
            </a:r>
            <a:r>
              <a:rPr lang="en-US" dirty="0" smtClean="0"/>
              <a:t> und </a:t>
            </a:r>
            <a:r>
              <a:rPr lang="en-US" dirty="0" err="1" smtClean="0"/>
              <a:t>Grafiken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Bild sagt mehr als 1000 Worte</a:t>
            </a:r>
          </a:p>
          <a:p>
            <a:pPr lvl="1"/>
            <a:r>
              <a:rPr lang="de-DE" dirty="0" smtClean="0"/>
              <a:t>Nicht immer, aber in der Regel schon</a:t>
            </a:r>
          </a:p>
          <a:p>
            <a:r>
              <a:rPr lang="de-DE" dirty="0" smtClean="0"/>
              <a:t>Pixelbilder aus dem Web</a:t>
            </a:r>
          </a:p>
          <a:p>
            <a:pPr lvl="1"/>
            <a:r>
              <a:rPr lang="de-DE" dirty="0" smtClean="0"/>
              <a:t>Oft nicht optimal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selber zeichnen</a:t>
            </a:r>
          </a:p>
          <a:p>
            <a:r>
              <a:rPr lang="de-DE" dirty="0" smtClean="0"/>
              <a:t>Quellenangabe</a:t>
            </a:r>
          </a:p>
          <a:p>
            <a:pPr lvl="1"/>
            <a:r>
              <a:rPr lang="de-DE" dirty="0" smtClean="0"/>
              <a:t>Auch wenn selbst neugezeichnet</a:t>
            </a:r>
          </a:p>
          <a:p>
            <a:r>
              <a:rPr lang="de-DE" dirty="0"/>
              <a:t>Komplexität</a:t>
            </a:r>
          </a:p>
          <a:p>
            <a:pPr lvl="1"/>
            <a:r>
              <a:rPr lang="de-DE" dirty="0"/>
              <a:t>Möglichst gering halten</a:t>
            </a:r>
          </a:p>
          <a:p>
            <a:pPr lvl="1"/>
            <a:r>
              <a:rPr lang="de-DE" dirty="0"/>
              <a:t>Im Zweifelsfall Wesentliches hervorheben</a:t>
            </a:r>
            <a:endParaRPr lang="en-US" dirty="0"/>
          </a:p>
          <a:p>
            <a:pPr marL="457200" lvl="1" indent="0">
              <a:buNone/>
            </a:pPr>
            <a:endParaRPr lang="de-DE" dirty="0" smtClean="0"/>
          </a:p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4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Komplexität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26" y="1296117"/>
            <a:ext cx="3965821" cy="464496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Pfeil nach unten 3"/>
          <p:cNvSpPr/>
          <p:nvPr/>
        </p:nvSpPr>
        <p:spPr>
          <a:xfrm rot="1725115">
            <a:off x="5810284" y="2306239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feil nach unten 5"/>
          <p:cNvSpPr/>
          <p:nvPr/>
        </p:nvSpPr>
        <p:spPr>
          <a:xfrm rot="10800000">
            <a:off x="4427984" y="139908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iger Pfeil 4"/>
          <p:cNvSpPr/>
          <p:nvPr/>
        </p:nvSpPr>
        <p:spPr>
          <a:xfrm rot="15591276">
            <a:off x="4524145" y="2177390"/>
            <a:ext cx="401161" cy="349431"/>
          </a:xfrm>
          <a:prstGeom prst="bentArrow">
            <a:avLst>
              <a:gd name="adj1" fmla="val 3804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hteckiger Pfeil 7"/>
          <p:cNvSpPr/>
          <p:nvPr/>
        </p:nvSpPr>
        <p:spPr>
          <a:xfrm rot="9109133" flipV="1">
            <a:off x="5024592" y="2189761"/>
            <a:ext cx="402728" cy="493041"/>
          </a:xfrm>
          <a:prstGeom prst="bentArrow">
            <a:avLst>
              <a:gd name="adj1" fmla="val 3056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795825" y="5941085"/>
            <a:ext cx="5948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Quelle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http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://www.rx7.org/Robinette/images/TurbochargerBig.jpg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6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Komplexität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Erklären Sie komplexe Grafiken</a:t>
            </a:r>
          </a:p>
          <a:p>
            <a:pPr lvl="1"/>
            <a:r>
              <a:rPr lang="de-DE" dirty="0"/>
              <a:t>Sie denken nur, es würde jeder verstehen</a:t>
            </a:r>
          </a:p>
          <a:p>
            <a:pPr lvl="1"/>
            <a:r>
              <a:rPr lang="de-DE" dirty="0"/>
              <a:t>Fangen Sie mit den Achsen an!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7" name="Grafik 6" descr="diagram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96952"/>
            <a:ext cx="4805221" cy="3103949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5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Vermeiden von großflächigen, grellen Vollfarben</a:t>
            </a:r>
          </a:p>
          <a:p>
            <a:pPr lvl="1"/>
            <a:r>
              <a:rPr lang="de-DE" dirty="0" smtClean="0"/>
              <a:t>Könnte das Publikum „verschrecken“</a:t>
            </a:r>
          </a:p>
          <a:p>
            <a:endParaRPr lang="de-DE" dirty="0" smtClean="0"/>
          </a:p>
          <a:p>
            <a:r>
              <a:rPr lang="de-DE" dirty="0" smtClean="0"/>
              <a:t>Auf Kontrast achten</a:t>
            </a:r>
          </a:p>
          <a:p>
            <a:pPr lvl="1"/>
            <a:r>
              <a:rPr lang="de-DE" dirty="0" smtClean="0"/>
              <a:t>Schwache </a:t>
            </a:r>
            <a:r>
              <a:rPr lang="de-DE" dirty="0" err="1" smtClean="0"/>
              <a:t>Beamer</a:t>
            </a:r>
            <a:r>
              <a:rPr lang="de-DE" dirty="0" smtClean="0"/>
              <a:t> / Umgebungslicht führt zu schlechteren Kontrasten als auf Bildschirm</a:t>
            </a:r>
          </a:p>
          <a:p>
            <a:pPr lvl="1"/>
            <a:r>
              <a:rPr lang="de-DE" dirty="0" smtClean="0"/>
              <a:t>„Am Bildschirm sah es gut aus“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508104" y="4059535"/>
            <a:ext cx="1944216" cy="1011535"/>
          </a:xfrm>
          <a:prstGeom prst="rect">
            <a:avLst/>
          </a:prstGeom>
          <a:solidFill>
            <a:srgbClr val="28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rgbClr val="C8FAC8"/>
                </a:solidFill>
              </a:rPr>
              <a:t>Helle Schrift, dunkler Grund</a:t>
            </a:r>
            <a:endParaRPr lang="en-US" sz="2000" dirty="0">
              <a:solidFill>
                <a:srgbClr val="C8FAC8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508104" y="5139655"/>
            <a:ext cx="1944216" cy="1025649"/>
          </a:xfrm>
          <a:prstGeom prst="rect">
            <a:avLst/>
          </a:prstGeom>
          <a:solidFill>
            <a:srgbClr val="C8F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rgbClr val="280028"/>
                </a:solidFill>
              </a:rPr>
              <a:t>Dunkle Schrift, heller Grund</a:t>
            </a:r>
            <a:endParaRPr lang="en-US" sz="2000" dirty="0">
              <a:solidFill>
                <a:srgbClr val="280028"/>
              </a:solidFill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3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Farben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Beispiel: Grelle Vollfarben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3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51084"/>
              </p:ext>
            </p:extLst>
          </p:nvPr>
        </p:nvGraphicFramePr>
        <p:xfrm>
          <a:off x="683568" y="2166764"/>
          <a:ext cx="7939608" cy="4001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1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Farben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Beispiel: Internationale Konferenz (2011)</a:t>
            </a:r>
            <a:endParaRPr lang="en-US" dirty="0"/>
          </a:p>
        </p:txBody>
      </p:sp>
      <p:sp>
        <p:nvSpPr>
          <p:cNvPr id="4" name="AutoShape 2" descr="imap://wiesner%2Ekevin%2Enm@imap.ifi.lmu.de:993/fetch%3EUID%3E/INBOX%3E2025?part=1.2&amp;type=image/jpeg&amp;filename=F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88"/>
          <a:stretch/>
        </p:blipFill>
        <p:spPr>
          <a:xfrm>
            <a:off x="899592" y="2312876"/>
            <a:ext cx="7632848" cy="3813287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2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Bilder</a:t>
            </a:r>
            <a:r>
              <a:rPr lang="en-US" dirty="0" smtClean="0"/>
              <a:t> und </a:t>
            </a:r>
            <a:r>
              <a:rPr lang="en-US" dirty="0" err="1" smtClean="0"/>
              <a:t>Grafiken</a:t>
            </a:r>
            <a:r>
              <a:rPr lang="en-US" dirty="0" smtClean="0"/>
              <a:t>: </a:t>
            </a:r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Zweifelsfall selbst zeichnen</a:t>
            </a:r>
          </a:p>
          <a:p>
            <a:r>
              <a:rPr lang="de-DE" dirty="0" smtClean="0"/>
              <a:t>Quellen angeben</a:t>
            </a:r>
          </a:p>
          <a:p>
            <a:r>
              <a:rPr lang="de-DE" dirty="0" smtClean="0"/>
              <a:t>Nur das Wesentliche zeigen</a:t>
            </a:r>
          </a:p>
          <a:p>
            <a:endParaRPr lang="de-DE" dirty="0"/>
          </a:p>
          <a:p>
            <a:r>
              <a:rPr lang="de-DE" dirty="0" smtClean="0"/>
              <a:t>Gleichmäßige Schriften/Größen</a:t>
            </a:r>
          </a:p>
          <a:p>
            <a:r>
              <a:rPr lang="de-DE" dirty="0" smtClean="0"/>
              <a:t>Augenfreundliche Farben</a:t>
            </a:r>
          </a:p>
          <a:p>
            <a:r>
              <a:rPr lang="de-DE" dirty="0" smtClean="0"/>
              <a:t>Farben mit Semantik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4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Animationen &amp; Effekte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de-DE" dirty="0" smtClean="0"/>
              <a:t>Es kann </a:t>
            </a:r>
          </a:p>
          <a:p>
            <a:r>
              <a:rPr lang="de-DE" dirty="0" smtClean="0"/>
              <a:t>sehr nervig sein </a:t>
            </a:r>
          </a:p>
          <a:p>
            <a:r>
              <a:rPr lang="de-DE" dirty="0" smtClean="0"/>
              <a:t>wenn man </a:t>
            </a:r>
          </a:p>
          <a:p>
            <a:r>
              <a:rPr lang="de-DE" dirty="0" smtClean="0"/>
              <a:t>Punkt </a:t>
            </a:r>
          </a:p>
          <a:p>
            <a:r>
              <a:rPr lang="de-DE" dirty="0" smtClean="0"/>
              <a:t>für </a:t>
            </a:r>
          </a:p>
          <a:p>
            <a:r>
              <a:rPr lang="de-DE" dirty="0" smtClean="0"/>
              <a:t>Punkt</a:t>
            </a:r>
          </a:p>
          <a:p>
            <a:r>
              <a:rPr lang="de-DE" dirty="0" smtClean="0"/>
              <a:t>einblendet…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626049" y="1556792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oder unnötige</a:t>
            </a:r>
          </a:p>
          <a:p>
            <a:r>
              <a:rPr lang="de-DE" dirty="0" smtClean="0"/>
              <a:t>Animationen </a:t>
            </a:r>
          </a:p>
          <a:p>
            <a:r>
              <a:rPr lang="de-DE" dirty="0" smtClean="0"/>
              <a:t>verwendet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254503387"/>
              </p:ext>
            </p:extLst>
          </p:nvPr>
        </p:nvGraphicFramePr>
        <p:xfrm>
          <a:off x="2435932" y="3140968"/>
          <a:ext cx="4272136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4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C3BA17-0C31-4D8E-9F43-F6993A54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35C3BA17-0C31-4D8E-9F43-F6993A54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35C3BA17-0C31-4D8E-9F43-F6993A54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35C3BA17-0C31-4D8E-9F43-F6993A54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35C3BA17-0C31-4D8E-9F43-F6993A54E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165C4D-CD5C-4174-94C8-FE634BFC5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7D165C4D-CD5C-4174-94C8-FE634BFC5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D165C4D-CD5C-4174-94C8-FE634BFC5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D165C4D-CD5C-4174-94C8-FE634BFC5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7D165C4D-CD5C-4174-94C8-FE634BFC5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B776BD-D2C0-48D3-84E3-649540650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E6B776BD-D2C0-48D3-84E3-649540650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E6B776BD-D2C0-48D3-84E3-649540650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E6B776BD-D2C0-48D3-84E3-649540650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graphicEl>
                                              <a:dgm id="{E6B776BD-D2C0-48D3-84E3-649540650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9573C-9397-4C2F-8CF2-8B4B7536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A0A9573C-9397-4C2F-8CF2-8B4B7536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A0A9573C-9397-4C2F-8CF2-8B4B7536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graphicEl>
                                              <a:dgm id="{A0A9573C-9397-4C2F-8CF2-8B4B7536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A0A9573C-9397-4C2F-8CF2-8B4B7536E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3EC5EF-E94B-4D62-8E14-CAA44EC9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373EC5EF-E94B-4D62-8E14-CAA44EC9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373EC5EF-E94B-4D62-8E14-CAA44EC9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373EC5EF-E94B-4D62-8E14-CAA44EC9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373EC5EF-E94B-4D62-8E14-CAA44EC94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F02E85-B5B2-45BF-A218-BF12B71E6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BF02E85-B5B2-45BF-A218-BF12B71E6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BF02E85-B5B2-45BF-A218-BF12B71E6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graphicEl>
                                              <a:dgm id="{3BF02E85-B5B2-45BF-A218-BF12B71E6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3BF02E85-B5B2-45BF-A218-BF12B71E6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35C3BA17-0C31-4D8E-9F43-F6993A54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7D165C4D-CD5C-4174-94C8-FE634BFC5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E6B776BD-D2C0-48D3-84E3-649540650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A0A9573C-9397-4C2F-8CF2-8B4B7536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500" fill="hold"/>
                                        <p:tgtEl>
                                          <p:spTgt spid="8">
                                            <p:graphicEl>
                                              <a:dgm id="{373EC5EF-E94B-4D62-8E14-CAA44EC9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3BF02E85-B5B2-45BF-A218-BF12B71E6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Graphic spid="8" grpId="0">
        <p:bldSub>
          <a:bldDgm bld="one"/>
        </p:bldSub>
      </p:bldGraphic>
      <p:bldGraphic spid="8" grpI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Animationen &amp; Effekte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Animationen können unterstützend wirken bei Erklärung von Grafiken</a:t>
            </a:r>
            <a:endParaRPr lang="en-US" dirty="0"/>
          </a:p>
          <a:p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83" y="2589535"/>
            <a:ext cx="2959548" cy="27844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36" y="2834058"/>
            <a:ext cx="333445" cy="43903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15" y="3639484"/>
            <a:ext cx="333445" cy="43903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04" y="4297081"/>
            <a:ext cx="333445" cy="43903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83" y="4736117"/>
            <a:ext cx="333445" cy="43903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38" y="3219498"/>
            <a:ext cx="333445" cy="43903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01" y="3639484"/>
            <a:ext cx="333445" cy="43903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89" y="4223014"/>
            <a:ext cx="333445" cy="439036"/>
          </a:xfrm>
          <a:prstGeom prst="rect">
            <a:avLst/>
          </a:prstGeom>
        </p:spPr>
      </p:pic>
      <p:sp>
        <p:nvSpPr>
          <p:cNvPr id="18" name="Pfeil nach links und rechts 17"/>
          <p:cNvSpPr/>
          <p:nvPr/>
        </p:nvSpPr>
        <p:spPr>
          <a:xfrm rot="1387293">
            <a:off x="3371584" y="5067141"/>
            <a:ext cx="29072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links und rechts 18"/>
          <p:cNvSpPr/>
          <p:nvPr/>
        </p:nvSpPr>
        <p:spPr>
          <a:xfrm rot="2982349">
            <a:off x="5553092" y="3683967"/>
            <a:ext cx="29072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links und rechts 19"/>
          <p:cNvSpPr/>
          <p:nvPr/>
        </p:nvSpPr>
        <p:spPr>
          <a:xfrm rot="2982349">
            <a:off x="3551155" y="4129288"/>
            <a:ext cx="29072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feil nach links und rechts 20"/>
          <p:cNvSpPr/>
          <p:nvPr/>
        </p:nvSpPr>
        <p:spPr>
          <a:xfrm rot="18870610">
            <a:off x="4221407" y="4113710"/>
            <a:ext cx="29072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links und rechts 21"/>
          <p:cNvSpPr/>
          <p:nvPr/>
        </p:nvSpPr>
        <p:spPr>
          <a:xfrm rot="19376080">
            <a:off x="4947037" y="3613425"/>
            <a:ext cx="29072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feil nach links und rechts 22"/>
          <p:cNvSpPr/>
          <p:nvPr/>
        </p:nvSpPr>
        <p:spPr>
          <a:xfrm rot="869205">
            <a:off x="3547976" y="2906772"/>
            <a:ext cx="29072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feil nach links und rechts 23"/>
          <p:cNvSpPr/>
          <p:nvPr/>
        </p:nvSpPr>
        <p:spPr>
          <a:xfrm rot="19376080">
            <a:off x="5657452" y="4403663"/>
            <a:ext cx="29072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feil nach links und rechts 24"/>
          <p:cNvSpPr/>
          <p:nvPr/>
        </p:nvSpPr>
        <p:spPr>
          <a:xfrm rot="17815970">
            <a:off x="3831595" y="4821939"/>
            <a:ext cx="29072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2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Folien – Das Allheilmittel?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Folien nur zur Unterstützung</a:t>
            </a:r>
          </a:p>
          <a:p>
            <a:pPr lvl="1"/>
            <a:r>
              <a:rPr lang="de-DE" dirty="0" smtClean="0"/>
              <a:t>Der Vortragende und der Inhalt sind das Wichtigste</a:t>
            </a:r>
          </a:p>
          <a:p>
            <a:r>
              <a:rPr lang="de-DE" dirty="0" smtClean="0"/>
              <a:t>Medienmischkost </a:t>
            </a:r>
          </a:p>
          <a:p>
            <a:pPr lvl="1"/>
            <a:r>
              <a:rPr lang="de-DE" dirty="0" smtClean="0"/>
              <a:t>Verschiedene Medien können den Vortrag interaktiver gestalten (</a:t>
            </a:r>
            <a:r>
              <a:rPr lang="de-DE" dirty="0" err="1" smtClean="0"/>
              <a:t>Beamer</a:t>
            </a:r>
            <a:r>
              <a:rPr lang="de-DE" dirty="0" smtClean="0"/>
              <a:t>, Flipchart, mitgebrachte Gegenstände, …)</a:t>
            </a:r>
          </a:p>
          <a:p>
            <a:r>
              <a:rPr lang="de-DE" dirty="0" smtClean="0"/>
              <a:t>Wenn die Aufmerksamkeit auf Vortragenden gerichtet werden soll</a:t>
            </a:r>
          </a:p>
          <a:p>
            <a:pPr lvl="1"/>
            <a:r>
              <a:rPr lang="de-DE" dirty="0" smtClean="0"/>
              <a:t>Präsentation ausschalten (wenn nicht benötigt)</a:t>
            </a:r>
          </a:p>
          <a:p>
            <a:pPr lvl="1"/>
            <a:r>
              <a:rPr lang="de-DE" dirty="0" smtClean="0"/>
              <a:t>Fast leere Demo-Folie</a:t>
            </a:r>
          </a:p>
          <a:p>
            <a:pPr lvl="1"/>
            <a:r>
              <a:rPr lang="en-US" dirty="0" err="1" smtClean="0"/>
              <a:t>Körpereinsatz</a:t>
            </a:r>
            <a:r>
              <a:rPr lang="en-US" dirty="0" smtClean="0"/>
              <a:t> und </a:t>
            </a:r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bewusst</a:t>
            </a:r>
            <a:r>
              <a:rPr lang="en-US" dirty="0" smtClean="0"/>
              <a:t> </a:t>
            </a:r>
            <a:r>
              <a:rPr lang="en-US" dirty="0" err="1" smtClean="0"/>
              <a:t>verdecken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4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Vortragsstruktur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8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Zitierweise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in einer schriftlichen Ausarbeitung ist das korrekte Zitieren enorm wichtig</a:t>
            </a:r>
          </a:p>
          <a:p>
            <a:r>
              <a:rPr lang="de-DE" dirty="0" smtClean="0"/>
              <a:t>Grundsätzlich zwei verschiedene Ansätze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Zitat mit Quellenangabe auf gleicher Folie [1]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Zitat mit Quellenangabe im Anhang (Dijkstra, 1959)</a:t>
            </a:r>
          </a:p>
          <a:p>
            <a:r>
              <a:rPr lang="de-DE" dirty="0" smtClean="0"/>
              <a:t>Regeln für den zweiten Ansatz</a:t>
            </a:r>
          </a:p>
          <a:p>
            <a:pPr lvl="1"/>
            <a:r>
              <a:rPr lang="de-DE" dirty="0" smtClean="0"/>
              <a:t>Bei einem Autor (Dijkstra, 1959)</a:t>
            </a:r>
          </a:p>
          <a:p>
            <a:pPr lvl="1"/>
            <a:r>
              <a:rPr lang="de-DE" dirty="0" smtClean="0"/>
              <a:t>Bei zwei Autoren (</a:t>
            </a:r>
            <a:r>
              <a:rPr lang="de-DE" dirty="0" err="1" smtClean="0"/>
              <a:t>Botea</a:t>
            </a:r>
            <a:r>
              <a:rPr lang="de-DE" dirty="0" smtClean="0"/>
              <a:t>, </a:t>
            </a:r>
            <a:r>
              <a:rPr lang="de-DE" dirty="0" err="1" smtClean="0"/>
              <a:t>Harabor</a:t>
            </a:r>
            <a:r>
              <a:rPr lang="de-DE" dirty="0" smtClean="0"/>
              <a:t>, 2013)</a:t>
            </a:r>
          </a:p>
          <a:p>
            <a:pPr lvl="1"/>
            <a:r>
              <a:rPr lang="de-DE" dirty="0" smtClean="0"/>
              <a:t>Bei drei </a:t>
            </a:r>
            <a:r>
              <a:rPr lang="de-DE" smtClean="0"/>
              <a:t>oder mehr Autoren </a:t>
            </a:r>
            <a:r>
              <a:rPr lang="de-DE" dirty="0" smtClean="0"/>
              <a:t>(Abraham et al., 2013)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512" y="5877272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[1] E. W. Dijkstra. A note on two problems in </a:t>
            </a:r>
            <a:r>
              <a:rPr lang="en-US" sz="1400" dirty="0" err="1" smtClean="0"/>
              <a:t>connexion</a:t>
            </a:r>
            <a:r>
              <a:rPr lang="en-US" sz="1400" dirty="0" smtClean="0"/>
              <a:t> with graphs. </a:t>
            </a:r>
            <a:r>
              <a:rPr lang="en-US" sz="1400" dirty="0" err="1" smtClean="0"/>
              <a:t>Numerische</a:t>
            </a:r>
            <a:r>
              <a:rPr lang="en-US" sz="1400" dirty="0" smtClean="0"/>
              <a:t> </a:t>
            </a:r>
            <a:r>
              <a:rPr lang="en-US" sz="1400" dirty="0" err="1" smtClean="0"/>
              <a:t>Mathematik</a:t>
            </a:r>
            <a:r>
              <a:rPr lang="en-US" sz="1400" dirty="0" smtClean="0"/>
              <a:t>, 1(1):269-271, 1959.</a:t>
            </a:r>
            <a:endParaRPr lang="en-US" sz="140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6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Vortragsstil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Wichtigste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Begeisterung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den </a:t>
            </a:r>
            <a:r>
              <a:rPr lang="en-US" dirty="0" err="1" smtClean="0"/>
              <a:t>Vortrag</a:t>
            </a:r>
            <a:r>
              <a:rPr lang="en-US" dirty="0" smtClean="0"/>
              <a:t> </a:t>
            </a:r>
            <a:r>
              <a:rPr lang="en-US" dirty="0" err="1" smtClean="0"/>
              <a:t>zeigen</a:t>
            </a:r>
            <a:endParaRPr lang="en-US" dirty="0" smtClean="0"/>
          </a:p>
          <a:p>
            <a:pPr lvl="1"/>
            <a:r>
              <a:rPr lang="en-US" dirty="0" err="1" smtClean="0"/>
              <a:t>Warum</a:t>
            </a:r>
            <a:r>
              <a:rPr lang="en-US" dirty="0" smtClean="0"/>
              <a:t> </a:t>
            </a:r>
            <a:r>
              <a:rPr lang="en-US" dirty="0" err="1" smtClean="0"/>
              <a:t>zuhören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den </a:t>
            </a:r>
            <a:r>
              <a:rPr lang="en-US" dirty="0" err="1" smtClean="0"/>
              <a:t>Redner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langweilt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de-DE" dirty="0" smtClean="0"/>
              <a:t>„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weiß</a:t>
            </a:r>
            <a:r>
              <a:rPr lang="en-US" dirty="0" smtClean="0"/>
              <a:t>, </a:t>
            </a:r>
            <a:r>
              <a:rPr lang="en-US" dirty="0" err="1" smtClean="0"/>
              <a:t>wovon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rede</a:t>
            </a:r>
            <a:r>
              <a:rPr lang="de-DE" dirty="0" smtClean="0"/>
              <a:t>“</a:t>
            </a:r>
            <a:endParaRPr lang="en-US" dirty="0" smtClean="0"/>
          </a:p>
          <a:p>
            <a:pPr lvl="1"/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ablesen</a:t>
            </a:r>
            <a:r>
              <a:rPr lang="en-US" dirty="0" smtClean="0"/>
              <a:t>, </a:t>
            </a:r>
            <a:r>
              <a:rPr lang="en-US" dirty="0" err="1" smtClean="0"/>
              <a:t>vorab</a:t>
            </a:r>
            <a:r>
              <a:rPr lang="en-US" dirty="0" smtClean="0"/>
              <a:t> </a:t>
            </a:r>
            <a:r>
              <a:rPr lang="en-US" dirty="0" err="1" smtClean="0"/>
              <a:t>üben</a:t>
            </a:r>
            <a:endParaRPr lang="en-US" dirty="0" smtClean="0"/>
          </a:p>
          <a:p>
            <a:pPr lvl="1"/>
            <a:r>
              <a:rPr lang="en-US" dirty="0" smtClean="0"/>
              <a:t>Aber </a:t>
            </a:r>
            <a:r>
              <a:rPr lang="en-US" dirty="0" err="1" smtClean="0"/>
              <a:t>auch</a:t>
            </a:r>
            <a:r>
              <a:rPr lang="en-US" dirty="0" smtClean="0"/>
              <a:t>: </a:t>
            </a: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Wettbewerb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8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Sprache</a:t>
            </a:r>
            <a:r>
              <a:rPr lang="en-US" dirty="0" smtClean="0"/>
              <a:t> und </a:t>
            </a:r>
            <a:r>
              <a:rPr lang="en-US" dirty="0" err="1" smtClean="0"/>
              <a:t>Sprechweise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Geschwindigkeit</a:t>
            </a:r>
            <a:endParaRPr lang="en-US" dirty="0"/>
          </a:p>
          <a:p>
            <a:pPr lvl="1"/>
            <a:r>
              <a:rPr lang="en-US" dirty="0"/>
              <a:t>Die </a:t>
            </a:r>
            <a:r>
              <a:rPr lang="en-US" dirty="0" err="1"/>
              <a:t>Zuhörer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der </a:t>
            </a:r>
            <a:r>
              <a:rPr lang="en-US" dirty="0" err="1"/>
              <a:t>Maßstab</a:t>
            </a:r>
            <a:endParaRPr lang="en-US" dirty="0"/>
          </a:p>
          <a:p>
            <a:pPr lvl="1"/>
            <a:r>
              <a:rPr lang="en-US" dirty="0" err="1"/>
              <a:t>Sprechpausen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 smtClean="0"/>
              <a:t>Denkpausen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manchmal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endParaRPr lang="en-US" dirty="0" smtClean="0"/>
          </a:p>
          <a:p>
            <a:pPr lvl="1"/>
            <a:r>
              <a:rPr lang="en-US" dirty="0" err="1" smtClean="0"/>
              <a:t>Kurze</a:t>
            </a:r>
            <a:r>
              <a:rPr lang="en-US" dirty="0" smtClean="0"/>
              <a:t>, </a:t>
            </a:r>
            <a:r>
              <a:rPr lang="en-US" dirty="0" err="1" smtClean="0"/>
              <a:t>einfache</a:t>
            </a:r>
            <a:r>
              <a:rPr lang="en-US" dirty="0" smtClean="0"/>
              <a:t> </a:t>
            </a:r>
            <a:r>
              <a:rPr lang="en-US" dirty="0" err="1" smtClean="0"/>
              <a:t>Sätze</a:t>
            </a:r>
            <a:r>
              <a:rPr lang="en-US" dirty="0" smtClean="0"/>
              <a:t> </a:t>
            </a:r>
            <a:r>
              <a:rPr lang="en-US" dirty="0" err="1" smtClean="0"/>
              <a:t>verwenden</a:t>
            </a:r>
            <a:endParaRPr lang="en-US" dirty="0" smtClean="0"/>
          </a:p>
          <a:p>
            <a:pPr lvl="1"/>
            <a:r>
              <a:rPr lang="en-US" dirty="0" err="1" smtClean="0"/>
              <a:t>Konkret</a:t>
            </a:r>
            <a:r>
              <a:rPr lang="en-US" dirty="0" smtClean="0"/>
              <a:t> und </a:t>
            </a:r>
            <a:r>
              <a:rPr lang="en-US" dirty="0" err="1" smtClean="0"/>
              <a:t>anschaulich</a:t>
            </a:r>
            <a:r>
              <a:rPr lang="en-US" dirty="0" smtClean="0"/>
              <a:t> sein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208735" y="4872062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Ein der optischen Wahrnehmung unfähiges, gefiedertes, aber des Fliegens nicht mächtiges Haustier gelangt in den Besitz nicht näher definierter Sämereien.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“</a:t>
            </a:r>
          </a:p>
          <a:p>
            <a:r>
              <a:rPr lang="de-DE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(Übersetzung: Auch ein blindes Huhn findet mal ein Korn)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7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Körpersprache</a:t>
            </a:r>
            <a:r>
              <a:rPr lang="en-US" dirty="0" smtClean="0"/>
              <a:t> und </a:t>
            </a:r>
            <a:r>
              <a:rPr lang="en-US" dirty="0" err="1" smtClean="0"/>
              <a:t>Gestik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Der </a:t>
            </a:r>
            <a:r>
              <a:rPr lang="en-US" dirty="0" err="1" smtClean="0"/>
              <a:t>Blickwinkel</a:t>
            </a:r>
            <a:r>
              <a:rPr lang="en-US" dirty="0" smtClean="0"/>
              <a:t> </a:t>
            </a:r>
            <a:r>
              <a:rPr lang="en-US" dirty="0" err="1" smtClean="0"/>
              <a:t>macht’s</a:t>
            </a:r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Nicht</a:t>
            </a:r>
            <a:r>
              <a:rPr lang="en-US" dirty="0" smtClean="0"/>
              <a:t> an den </a:t>
            </a:r>
            <a:r>
              <a:rPr lang="en-US" dirty="0" err="1" smtClean="0"/>
              <a:t>Folien</a:t>
            </a:r>
            <a:r>
              <a:rPr lang="en-US" dirty="0" smtClean="0"/>
              <a:t> </a:t>
            </a:r>
            <a:r>
              <a:rPr lang="en-US" dirty="0" err="1" smtClean="0"/>
              <a:t>kleben</a:t>
            </a:r>
            <a:r>
              <a:rPr lang="en-US" dirty="0" smtClean="0"/>
              <a:t> (Wand, Laptop, </a:t>
            </a:r>
            <a:r>
              <a:rPr lang="en-US" dirty="0" err="1" smtClean="0"/>
              <a:t>Zettel</a:t>
            </a:r>
            <a:r>
              <a:rPr lang="en-US" dirty="0" smtClean="0"/>
              <a:t>, …)</a:t>
            </a:r>
          </a:p>
          <a:p>
            <a:pPr lvl="1"/>
            <a:r>
              <a:rPr lang="en-US" dirty="0" err="1" smtClean="0"/>
              <a:t>Schauen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in das </a:t>
            </a:r>
            <a:r>
              <a:rPr lang="en-US" dirty="0" err="1" smtClean="0"/>
              <a:t>Publikum</a:t>
            </a:r>
            <a:r>
              <a:rPr lang="en-US" dirty="0" smtClean="0"/>
              <a:t> (</a:t>
            </a:r>
            <a:r>
              <a:rPr lang="en-US" dirty="0" err="1" smtClean="0"/>
              <a:t>auch</a:t>
            </a:r>
            <a:r>
              <a:rPr lang="en-US" dirty="0" smtClean="0"/>
              <a:t> links, </a:t>
            </a:r>
            <a:r>
              <a:rPr lang="en-US" dirty="0" err="1" smtClean="0"/>
              <a:t>rechts</a:t>
            </a:r>
            <a:r>
              <a:rPr lang="en-US" dirty="0" smtClean="0"/>
              <a:t>, </a:t>
            </a:r>
            <a:r>
              <a:rPr lang="en-US" dirty="0" err="1" smtClean="0"/>
              <a:t>hinten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Fokussierte</a:t>
            </a:r>
            <a:r>
              <a:rPr lang="en-US" dirty="0" smtClean="0"/>
              <a:t> </a:t>
            </a:r>
            <a:r>
              <a:rPr lang="en-US" dirty="0" err="1" smtClean="0"/>
              <a:t>Personen</a:t>
            </a:r>
            <a:r>
              <a:rPr lang="en-US" dirty="0" smtClean="0"/>
              <a:t> </a:t>
            </a:r>
            <a:r>
              <a:rPr lang="en-US" dirty="0" err="1" smtClean="0"/>
              <a:t>wechseln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Hände</a:t>
            </a:r>
            <a:endParaRPr lang="en-US" dirty="0" smtClean="0"/>
          </a:p>
          <a:p>
            <a:pPr lvl="1"/>
            <a:r>
              <a:rPr lang="en-US" dirty="0" err="1" smtClean="0"/>
              <a:t>Zeigen</a:t>
            </a:r>
            <a:r>
              <a:rPr lang="en-US" dirty="0" smtClean="0"/>
              <a:t>, </a:t>
            </a:r>
            <a:r>
              <a:rPr lang="en-US" dirty="0" err="1" smtClean="0"/>
              <a:t>Deuten</a:t>
            </a:r>
            <a:r>
              <a:rPr lang="en-US" dirty="0" smtClean="0"/>
              <a:t>,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Gesten</a:t>
            </a:r>
            <a:r>
              <a:rPr lang="en-US" dirty="0" smtClean="0"/>
              <a:t> </a:t>
            </a:r>
            <a:r>
              <a:rPr lang="en-US" dirty="0" err="1" smtClean="0"/>
              <a:t>untermalen</a:t>
            </a:r>
            <a:endParaRPr lang="en-US" dirty="0" smtClean="0"/>
          </a:p>
          <a:p>
            <a:pPr lvl="1"/>
            <a:r>
              <a:rPr lang="en-US" dirty="0" smtClean="0"/>
              <a:t>Aber </a:t>
            </a:r>
            <a:r>
              <a:rPr lang="en-US" dirty="0" err="1" smtClean="0"/>
              <a:t>nicht</a:t>
            </a:r>
            <a:r>
              <a:rPr lang="en-US" dirty="0" smtClean="0"/>
              <a:t> wild </a:t>
            </a:r>
            <a:r>
              <a:rPr lang="en-US" dirty="0" err="1" smtClean="0"/>
              <a:t>gestikulieren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Füße</a:t>
            </a:r>
            <a:endParaRPr lang="en-US" dirty="0" smtClean="0"/>
          </a:p>
          <a:p>
            <a:pPr lvl="1"/>
            <a:r>
              <a:rPr lang="en-US" dirty="0" err="1" smtClean="0"/>
              <a:t>Bewegen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, in </a:t>
            </a:r>
            <a:r>
              <a:rPr lang="en-US" dirty="0" err="1" smtClean="0"/>
              <a:t>Maßen</a:t>
            </a:r>
            <a:endParaRPr lang="en-US" dirty="0" smtClean="0"/>
          </a:p>
          <a:p>
            <a:pPr lvl="1"/>
            <a:r>
              <a:rPr lang="en-US" dirty="0" err="1" smtClean="0"/>
              <a:t>Vorsicht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Mikrofon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7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Wie lange „dauert“ eine Folie...?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	3 Minuten...?				Kürzer...?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Mehr als 3 Minuten ist schon sehr lang!</a:t>
            </a:r>
          </a:p>
          <a:p>
            <a:pPr>
              <a:buNone/>
            </a:pPr>
            <a:r>
              <a:rPr lang="de-DE" dirty="0" smtClean="0"/>
              <a:t>Faustregel: ca. 2 Minuten pro Inhaltsfolie</a:t>
            </a:r>
          </a:p>
          <a:p>
            <a:endParaRPr lang="de-DE" dirty="0" smtClean="0"/>
          </a:p>
        </p:txBody>
      </p:sp>
      <p:pic>
        <p:nvPicPr>
          <p:cNvPr id="4" name="Grafik 3" descr="diagram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07933"/>
            <a:ext cx="3615159" cy="2429179"/>
          </a:xfrm>
          <a:prstGeom prst="rect">
            <a:avLst/>
          </a:prstGeom>
          <a:effectLst>
            <a:outerShdw blurRad="50800" dist="38100" dir="30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 descr="diagram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19453"/>
            <a:ext cx="3500462" cy="2417659"/>
          </a:xfrm>
          <a:prstGeom prst="rect">
            <a:avLst/>
          </a:prstGeom>
          <a:effectLst>
            <a:outerShdw blurRad="50800" dist="38100" dir="30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5439399" y="2007933"/>
            <a:ext cx="307183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362306" y="2007933"/>
            <a:ext cx="192882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1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Zeitmanagement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Vortrag</a:t>
            </a:r>
            <a:r>
              <a:rPr lang="en-US" dirty="0" smtClean="0"/>
              <a:t> </a:t>
            </a:r>
            <a:r>
              <a:rPr lang="en-US" dirty="0" err="1" smtClean="0"/>
              <a:t>üben</a:t>
            </a:r>
            <a:endParaRPr lang="en-US" dirty="0" smtClean="0"/>
          </a:p>
          <a:p>
            <a:pPr lvl="1"/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Freunden</a:t>
            </a:r>
            <a:r>
              <a:rPr lang="en-US" dirty="0" smtClean="0"/>
              <a:t> </a:t>
            </a:r>
            <a:r>
              <a:rPr lang="en-US" dirty="0" err="1" smtClean="0"/>
              <a:t>vortragen</a:t>
            </a:r>
            <a:endParaRPr lang="en-US" dirty="0" smtClean="0"/>
          </a:p>
          <a:p>
            <a:pPr lvl="1"/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vorsprechen</a:t>
            </a:r>
            <a:endParaRPr lang="en-US" dirty="0" smtClean="0"/>
          </a:p>
          <a:p>
            <a:pPr lvl="1"/>
            <a:r>
              <a:rPr lang="en-US" dirty="0" err="1" smtClean="0"/>
              <a:t>Zeit</a:t>
            </a:r>
            <a:r>
              <a:rPr lang="en-US" dirty="0" smtClean="0"/>
              <a:t> </a:t>
            </a:r>
            <a:r>
              <a:rPr lang="en-US" dirty="0" err="1" smtClean="0"/>
              <a:t>stoppen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überziehen</a:t>
            </a:r>
            <a:endParaRPr lang="en-US" dirty="0" smtClean="0"/>
          </a:p>
          <a:p>
            <a:pPr lvl="1"/>
            <a:r>
              <a:rPr lang="en-US" dirty="0" smtClean="0"/>
              <a:t>Auf die </a:t>
            </a:r>
            <a:r>
              <a:rPr lang="en-US" dirty="0" err="1" smtClean="0"/>
              <a:t>wesentlichen</a:t>
            </a:r>
            <a:r>
              <a:rPr lang="en-US" dirty="0" smtClean="0"/>
              <a:t> </a:t>
            </a:r>
            <a:r>
              <a:rPr lang="en-US" dirty="0" err="1" smtClean="0"/>
              <a:t>Folien</a:t>
            </a:r>
            <a:r>
              <a:rPr lang="en-US" dirty="0" smtClean="0"/>
              <a:t> </a:t>
            </a:r>
            <a:r>
              <a:rPr lang="en-US" dirty="0" err="1" smtClean="0"/>
              <a:t>eingehen</a:t>
            </a:r>
            <a:endParaRPr lang="en-US" dirty="0" smtClean="0"/>
          </a:p>
          <a:p>
            <a:pPr lvl="1"/>
            <a:r>
              <a:rPr lang="en-US" dirty="0" err="1" smtClean="0"/>
              <a:t>Dafür</a:t>
            </a:r>
            <a:r>
              <a:rPr lang="en-US" dirty="0" smtClean="0"/>
              <a:t> </a:t>
            </a:r>
            <a:r>
              <a:rPr lang="en-US" dirty="0" err="1" smtClean="0"/>
              <a:t>bewusst</a:t>
            </a:r>
            <a:r>
              <a:rPr lang="en-US" dirty="0" smtClean="0"/>
              <a:t> </a:t>
            </a:r>
            <a:r>
              <a:rPr lang="en-US" dirty="0" err="1" smtClean="0"/>
              <a:t>Zeit</a:t>
            </a:r>
            <a:r>
              <a:rPr lang="en-US" dirty="0" smtClean="0"/>
              <a:t> </a:t>
            </a:r>
            <a:r>
              <a:rPr lang="en-US" dirty="0" err="1" smtClean="0"/>
              <a:t>nehmen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4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rote </a:t>
            </a:r>
            <a:r>
              <a:rPr lang="en-US" dirty="0" err="1" smtClean="0"/>
              <a:t>Faden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Entschuldigungen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Vortrag</a:t>
            </a:r>
            <a:endParaRPr lang="en-US" dirty="0"/>
          </a:p>
          <a:p>
            <a:pPr lvl="1"/>
            <a:r>
              <a:rPr lang="en-US" dirty="0" err="1" smtClean="0"/>
              <a:t>egal</a:t>
            </a:r>
            <a:r>
              <a:rPr lang="en-US" dirty="0" smtClean="0"/>
              <a:t> </a:t>
            </a:r>
            <a:r>
              <a:rPr lang="en-US" dirty="0" err="1" smtClean="0"/>
              <a:t>welcher</a:t>
            </a:r>
            <a:r>
              <a:rPr lang="en-US" dirty="0" smtClean="0"/>
              <a:t> Art!</a:t>
            </a:r>
          </a:p>
          <a:p>
            <a:endParaRPr lang="en-US" dirty="0" smtClean="0"/>
          </a:p>
          <a:p>
            <a:r>
              <a:rPr lang="en-US" dirty="0" err="1" smtClean="0"/>
              <a:t>Faden</a:t>
            </a:r>
            <a:r>
              <a:rPr lang="en-US" dirty="0" smtClean="0"/>
              <a:t> </a:t>
            </a:r>
            <a:r>
              <a:rPr lang="en-US" dirty="0" err="1" smtClean="0"/>
              <a:t>verloren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Sekunden</a:t>
            </a:r>
            <a:r>
              <a:rPr lang="en-US" dirty="0" smtClean="0"/>
              <a:t> </a:t>
            </a:r>
            <a:r>
              <a:rPr lang="en-US" dirty="0" err="1" smtClean="0"/>
              <a:t>Zeit</a:t>
            </a:r>
            <a:r>
              <a:rPr lang="en-US" dirty="0" smtClean="0"/>
              <a:t> </a:t>
            </a:r>
            <a:r>
              <a:rPr lang="en-US" dirty="0" err="1" smtClean="0"/>
              <a:t>nehmen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Folie</a:t>
            </a:r>
            <a:r>
              <a:rPr lang="en-US" dirty="0" smtClean="0"/>
              <a:t> </a:t>
            </a:r>
            <a:r>
              <a:rPr lang="en-US" dirty="0" err="1" smtClean="0"/>
              <a:t>fehlt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Überspringen</a:t>
            </a:r>
            <a:r>
              <a:rPr lang="en-US" dirty="0" smtClean="0"/>
              <a:t> </a:t>
            </a:r>
            <a:r>
              <a:rPr lang="en-US" dirty="0" err="1" smtClean="0"/>
              <a:t>statt</a:t>
            </a:r>
            <a:r>
              <a:rPr lang="en-US" dirty="0" smtClean="0"/>
              <a:t> </a:t>
            </a:r>
            <a:r>
              <a:rPr lang="en-US" dirty="0" err="1" smtClean="0"/>
              <a:t>suchen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de-DE" dirty="0" smtClean="0"/>
              <a:t>„</a:t>
            </a:r>
            <a:r>
              <a:rPr lang="en-US" dirty="0" smtClean="0"/>
              <a:t>Off Topic</a:t>
            </a:r>
            <a:r>
              <a:rPr lang="de-DE" dirty="0" smtClean="0"/>
              <a:t>“</a:t>
            </a:r>
            <a:r>
              <a:rPr lang="en-US" dirty="0" smtClean="0"/>
              <a:t>-</a:t>
            </a:r>
            <a:r>
              <a:rPr lang="en-US" dirty="0" err="1" smtClean="0"/>
              <a:t>Fragen</a:t>
            </a:r>
            <a:endParaRPr lang="en-US" dirty="0" smtClean="0"/>
          </a:p>
          <a:p>
            <a:pPr lvl="1"/>
            <a:r>
              <a:rPr lang="en-US" dirty="0" err="1" smtClean="0"/>
              <a:t>Ausdrücklich</a:t>
            </a:r>
            <a:r>
              <a:rPr lang="en-US" dirty="0" smtClean="0"/>
              <a:t> </a:t>
            </a:r>
            <a:r>
              <a:rPr lang="en-US" dirty="0" err="1" smtClean="0"/>
              <a:t>wieder</a:t>
            </a:r>
            <a:r>
              <a:rPr lang="en-US" dirty="0" smtClean="0"/>
              <a:t> auf den </a:t>
            </a:r>
            <a:r>
              <a:rPr lang="en-US" dirty="0" err="1" smtClean="0"/>
              <a:t>Punkt</a:t>
            </a:r>
            <a:r>
              <a:rPr lang="en-US" dirty="0" smtClean="0"/>
              <a:t> </a:t>
            </a:r>
            <a:r>
              <a:rPr lang="en-US" dirty="0" err="1" smtClean="0"/>
              <a:t>kommen</a:t>
            </a:r>
            <a:endParaRPr lang="en-US" dirty="0" smtClean="0"/>
          </a:p>
          <a:p>
            <a:pPr lvl="1"/>
            <a:r>
              <a:rPr lang="en-US" dirty="0" err="1" smtClean="0"/>
              <a:t>Bspw</a:t>
            </a:r>
            <a:r>
              <a:rPr lang="en-US" dirty="0" smtClean="0"/>
              <a:t>. </a:t>
            </a:r>
            <a:r>
              <a:rPr lang="en-US" dirty="0" err="1" smtClean="0"/>
              <a:t>letzte</a:t>
            </a:r>
            <a:r>
              <a:rPr lang="en-US" dirty="0" smtClean="0"/>
              <a:t> </a:t>
            </a:r>
            <a:r>
              <a:rPr lang="en-US" dirty="0" err="1" smtClean="0"/>
              <a:t>Aussage</a:t>
            </a:r>
            <a:r>
              <a:rPr lang="en-US" dirty="0" smtClean="0"/>
              <a:t> </a:t>
            </a:r>
            <a:r>
              <a:rPr lang="en-US" dirty="0" err="1" smtClean="0"/>
              <a:t>wiederholen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2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Q&amp;A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Den Fragenden ausreden lassen</a:t>
            </a:r>
          </a:p>
          <a:p>
            <a:pPr lvl="1"/>
            <a:r>
              <a:rPr lang="de-DE" dirty="0" smtClean="0"/>
              <a:t>Auch wenn dieser ausschweifend fragt</a:t>
            </a:r>
          </a:p>
          <a:p>
            <a:r>
              <a:rPr lang="de-DE" dirty="0"/>
              <a:t>Nicht gleich lossprudeln – vorher </a:t>
            </a:r>
            <a:r>
              <a:rPr lang="de-DE" dirty="0" smtClean="0"/>
              <a:t>nachdenken</a:t>
            </a:r>
            <a:endParaRPr lang="de-DE" dirty="0"/>
          </a:p>
          <a:p>
            <a:pPr lvl="1"/>
            <a:r>
              <a:rPr lang="de-DE" dirty="0"/>
              <a:t>5 Sekunden können Wunder </a:t>
            </a:r>
            <a:r>
              <a:rPr lang="de-DE" dirty="0" smtClean="0"/>
              <a:t>bewirken</a:t>
            </a:r>
          </a:p>
          <a:p>
            <a:r>
              <a:rPr lang="de-DE" dirty="0" smtClean="0"/>
              <a:t>Die richtige Frage beantworten</a:t>
            </a:r>
          </a:p>
          <a:p>
            <a:pPr lvl="1"/>
            <a:r>
              <a:rPr lang="de-DE" dirty="0" smtClean="0"/>
              <a:t>Nachhaken bei Unsicherheit, wie Frage gemeint ist</a:t>
            </a:r>
          </a:p>
          <a:p>
            <a:r>
              <a:rPr lang="de-DE" dirty="0" smtClean="0"/>
              <a:t>Ehrlich sein</a:t>
            </a:r>
          </a:p>
          <a:p>
            <a:pPr lvl="1"/>
            <a:r>
              <a:rPr lang="de-DE" dirty="0" smtClean="0"/>
              <a:t>Bei keiner Antwort auf Frage, dies auch so sagen</a:t>
            </a:r>
          </a:p>
          <a:p>
            <a:r>
              <a:rPr lang="de-DE" dirty="0" smtClean="0"/>
              <a:t>Höflich sein</a:t>
            </a:r>
          </a:p>
          <a:p>
            <a:pPr lvl="1"/>
            <a:r>
              <a:rPr lang="de-DE" dirty="0" smtClean="0"/>
              <a:t>Auch wenn die Frage es nicht war</a:t>
            </a:r>
          </a:p>
          <a:p>
            <a:pPr lvl="1"/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9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Probleme und Kritik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Keine Arbeit ist vollkommen, jeder Vortrag ist angreifbar</a:t>
            </a:r>
          </a:p>
          <a:p>
            <a:pPr lvl="1"/>
            <a:r>
              <a:rPr lang="de-DE" dirty="0" smtClean="0"/>
              <a:t>Konzeptuelle Schwachstellen</a:t>
            </a:r>
          </a:p>
          <a:p>
            <a:pPr lvl="1"/>
            <a:r>
              <a:rPr lang="de-DE" dirty="0" smtClean="0"/>
              <a:t>Eigene Wissenslücken</a:t>
            </a:r>
          </a:p>
          <a:p>
            <a:endParaRPr lang="de-DE" dirty="0" smtClean="0"/>
          </a:p>
          <a:p>
            <a:r>
              <a:rPr lang="de-DE" dirty="0" smtClean="0"/>
              <a:t>Kritik ist ein Geschenk</a:t>
            </a:r>
          </a:p>
          <a:p>
            <a:pPr lvl="1"/>
            <a:r>
              <a:rPr lang="de-DE" dirty="0" smtClean="0"/>
              <a:t>nicht zu negativ sehen</a:t>
            </a:r>
          </a:p>
          <a:p>
            <a:pPr lvl="1"/>
            <a:r>
              <a:rPr lang="de-DE" dirty="0" smtClean="0"/>
              <a:t>Verbesserungsmöglichkeit (bspw. Future Work)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1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Grobstruktur eines Vortrags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Einleitung</a:t>
            </a:r>
          </a:p>
          <a:p>
            <a:pPr lvl="1"/>
            <a:r>
              <a:rPr lang="de-DE" dirty="0" smtClean="0"/>
              <a:t>Titelfolie</a:t>
            </a:r>
          </a:p>
          <a:p>
            <a:pPr lvl="1"/>
            <a:r>
              <a:rPr lang="de-DE" dirty="0" smtClean="0"/>
              <a:t>Einführung in das Thema</a:t>
            </a:r>
          </a:p>
          <a:p>
            <a:r>
              <a:rPr lang="de-DE" b="1" dirty="0" smtClean="0"/>
              <a:t>Hauptteil</a:t>
            </a:r>
          </a:p>
          <a:p>
            <a:pPr lvl="1"/>
            <a:r>
              <a:rPr lang="de-DE" dirty="0" smtClean="0"/>
              <a:t>Motivation</a:t>
            </a:r>
          </a:p>
          <a:p>
            <a:pPr lvl="1"/>
            <a:r>
              <a:rPr lang="de-DE" dirty="0" smtClean="0"/>
              <a:t>Schlüsselidee vorstellen</a:t>
            </a:r>
          </a:p>
          <a:p>
            <a:pPr lvl="1"/>
            <a:r>
              <a:rPr lang="de-DE" dirty="0" smtClean="0"/>
              <a:t>Botschaften verpacken</a:t>
            </a:r>
          </a:p>
          <a:p>
            <a:r>
              <a:rPr lang="de-DE" b="1" dirty="0" smtClean="0"/>
              <a:t>Schluss</a:t>
            </a:r>
          </a:p>
          <a:p>
            <a:pPr lvl="1"/>
            <a:r>
              <a:rPr lang="de-DE" dirty="0" smtClean="0"/>
              <a:t>Aufgreifen des Einstiegsgedanken</a:t>
            </a:r>
          </a:p>
          <a:p>
            <a:pPr lvl="1"/>
            <a:r>
              <a:rPr lang="de-DE" dirty="0" smtClean="0"/>
              <a:t>Zusammenfassen der zentralen Aussagen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/>
              <a:t>09. 11. 2017</a:t>
            </a:r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4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DE" dirty="0" smtClean="0"/>
              <a:t>Wissenschaftliches Schreiben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0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1689523"/>
            <a:ext cx="2727805" cy="418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Grundstruktur einer wissenschaftlichen Arbeit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612642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 smtClean="0"/>
              <a:t>Typische Struktur bestehend aus:</a:t>
            </a:r>
          </a:p>
          <a:p>
            <a:pPr marL="0" indent="0">
              <a:buNone/>
            </a:pPr>
            <a:endParaRPr lang="de-DE" sz="1000" dirty="0" smtClean="0"/>
          </a:p>
          <a:p>
            <a:r>
              <a:rPr lang="de-DE" sz="2000" b="1" dirty="0" smtClean="0"/>
              <a:t>Abstract</a:t>
            </a:r>
            <a:r>
              <a:rPr lang="de-DE" sz="2000" dirty="0" smtClean="0"/>
              <a:t> =&gt; Zusammenfassung</a:t>
            </a:r>
          </a:p>
          <a:p>
            <a:r>
              <a:rPr lang="de-DE" sz="2000" b="1" dirty="0" smtClean="0"/>
              <a:t>Einleitung</a:t>
            </a:r>
            <a:r>
              <a:rPr lang="de-DE" sz="2000" dirty="0" smtClean="0"/>
              <a:t> =&gt; Motivation</a:t>
            </a:r>
          </a:p>
          <a:p>
            <a:r>
              <a:rPr lang="de-DE" sz="2000" b="1" dirty="0" smtClean="0"/>
              <a:t>Verwandte Arbeiten </a:t>
            </a:r>
            <a:r>
              <a:rPr lang="de-DE" sz="2000" dirty="0" smtClean="0"/>
              <a:t>=&gt; Hintergrund </a:t>
            </a:r>
          </a:p>
          <a:p>
            <a:r>
              <a:rPr lang="de-DE" sz="2000" b="1" dirty="0" smtClean="0"/>
              <a:t>Konzept</a:t>
            </a:r>
            <a:r>
              <a:rPr lang="de-DE" sz="2000" dirty="0" smtClean="0"/>
              <a:t> =&gt; Was wurde gemacht?</a:t>
            </a:r>
          </a:p>
          <a:p>
            <a:r>
              <a:rPr lang="de-DE" sz="2000" b="1" dirty="0" smtClean="0"/>
              <a:t>Evaluation</a:t>
            </a:r>
            <a:r>
              <a:rPr lang="de-DE" sz="2000" dirty="0" smtClean="0"/>
              <a:t> =&gt; Ergebnisse</a:t>
            </a:r>
          </a:p>
          <a:p>
            <a:r>
              <a:rPr lang="de-DE" sz="2000" dirty="0" smtClean="0"/>
              <a:t>(</a:t>
            </a:r>
            <a:r>
              <a:rPr lang="de-DE" sz="2000" b="1" dirty="0" smtClean="0"/>
              <a:t>Diskussion</a:t>
            </a:r>
            <a:r>
              <a:rPr lang="de-DE" sz="2000" dirty="0" smtClean="0"/>
              <a:t>) =&gt; Bewertung </a:t>
            </a:r>
          </a:p>
          <a:p>
            <a:r>
              <a:rPr lang="de-DE" sz="2000" b="1" dirty="0" smtClean="0"/>
              <a:t>Zusammenfassung und Ausblick </a:t>
            </a:r>
            <a:r>
              <a:rPr lang="de-DE" sz="2000" dirty="0" smtClean="0"/>
              <a:t>=&gt; Wie geht’s weiter?</a:t>
            </a:r>
          </a:p>
          <a:p>
            <a:pPr marL="0" indent="0">
              <a:buNone/>
            </a:pPr>
            <a:r>
              <a:rPr lang="de-DE" sz="1000" dirty="0"/>
              <a:t>	</a:t>
            </a:r>
            <a:endParaRPr lang="de-DE" sz="1000" dirty="0" smtClean="0"/>
          </a:p>
          <a:p>
            <a:r>
              <a:rPr lang="de-DE" sz="2000" dirty="0" smtClean="0"/>
              <a:t>Jeder Teil sollte zu Beginn die Idee des jeweiligen Abschnitts erklären</a:t>
            </a:r>
          </a:p>
          <a:p>
            <a:r>
              <a:rPr lang="de-DE" sz="2000" dirty="0" smtClean="0"/>
              <a:t>Der Rest des Abschnitts soll die Idee ausarbeiten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20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Einleitung schreiben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6347048" cy="4785395"/>
          </a:xfrm>
        </p:spPr>
        <p:txBody>
          <a:bodyPr>
            <a:normAutofit/>
          </a:bodyPr>
          <a:lstStyle/>
          <a:p>
            <a:r>
              <a:rPr lang="de-DE" sz="2000" dirty="0" smtClean="0"/>
              <a:t>Einleitung beginnt auf einem breiten Feld</a:t>
            </a:r>
          </a:p>
          <a:p>
            <a:endParaRPr lang="de-DE" sz="2000" dirty="0"/>
          </a:p>
          <a:p>
            <a:r>
              <a:rPr lang="de-DE" sz="2000" dirty="0" smtClean="0"/>
              <a:t>Teile einer guten Einleitung:</a:t>
            </a:r>
          </a:p>
          <a:p>
            <a:pPr marL="857250" lvl="1" indent="-400050">
              <a:buFont typeface="+mj-lt"/>
              <a:buAutoNum type="romanUcPeriod"/>
            </a:pPr>
            <a:r>
              <a:rPr lang="de-DE" sz="1800" b="1" u="sng" dirty="0" smtClean="0"/>
              <a:t>Warum</a:t>
            </a:r>
            <a:r>
              <a:rPr lang="de-DE" sz="1800" b="1" dirty="0" smtClean="0"/>
              <a:t> ist meine Forschung wichtig?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dirty="0" smtClean="0"/>
              <a:t>Wichtigkeit des Forschungsgebiets herausheben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dirty="0" smtClean="0"/>
              <a:t>Hintergrundinformationen darstellen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dirty="0" smtClean="0"/>
              <a:t>Die Terminologie aus dem Titel/Keywords definieren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dirty="0" smtClean="0"/>
              <a:t>(Das Problemumfeld herausstellen)</a:t>
            </a:r>
          </a:p>
          <a:p>
            <a:pPr marL="800100" lvl="1" indent="-342900">
              <a:buFont typeface="+mj-lt"/>
              <a:buAutoNum type="romanUcPeriod"/>
            </a:pPr>
            <a:r>
              <a:rPr lang="de-DE" sz="1800" b="1" dirty="0" smtClean="0"/>
              <a:t>Vergangene/Aktuelle Arbeiten</a:t>
            </a:r>
          </a:p>
          <a:p>
            <a:pPr marL="800100" lvl="1" indent="-342900">
              <a:buFont typeface="+mj-lt"/>
              <a:buAutoNum type="romanUcPeriod"/>
            </a:pPr>
            <a:r>
              <a:rPr lang="de-DE" sz="1800" b="1" dirty="0" smtClean="0"/>
              <a:t>Das </a:t>
            </a:r>
            <a:r>
              <a:rPr lang="de-DE" sz="1800" b="1" u="sng" dirty="0" smtClean="0"/>
              <a:t>Problem</a:t>
            </a:r>
            <a:r>
              <a:rPr lang="de-DE" sz="1800" b="1" dirty="0" smtClean="0"/>
              <a:t>, das es zu </a:t>
            </a:r>
            <a:r>
              <a:rPr lang="de-DE" sz="1800" b="1" u="sng" dirty="0" smtClean="0"/>
              <a:t>lösen wert </a:t>
            </a:r>
            <a:r>
              <a:rPr lang="de-DE" sz="1800" b="1" dirty="0" smtClean="0"/>
              <a:t>ist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dirty="0" smtClean="0"/>
              <a:t>Lücke in der bisherigen Forschung darstellen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dirty="0" smtClean="0"/>
              <a:t>Problembeschreibung („So </a:t>
            </a:r>
            <a:r>
              <a:rPr lang="de-DE" dirty="0" err="1" smtClean="0"/>
              <a:t>what</a:t>
            </a:r>
            <a:r>
              <a:rPr lang="de-DE" dirty="0" smtClean="0"/>
              <a:t>?“)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dirty="0" smtClean="0"/>
              <a:t>(Prognose vorstellen, die getestet wird)</a:t>
            </a:r>
          </a:p>
          <a:p>
            <a:pPr marL="800100" lvl="1" indent="-342900">
              <a:buFont typeface="+mj-lt"/>
              <a:buAutoNum type="romanUcPeriod"/>
            </a:pPr>
            <a:r>
              <a:rPr lang="de-DE" sz="1800" b="1" dirty="0" smtClean="0"/>
              <a:t>Beschreibung des Aufbaus der Arbeit</a:t>
            </a:r>
            <a:endParaRPr lang="de-DE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1644859"/>
            <a:ext cx="2727805" cy="423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8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76" y="1652139"/>
            <a:ext cx="2681605" cy="420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Verwandte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340768"/>
            <a:ext cx="6048672" cy="4785395"/>
          </a:xfrm>
        </p:spPr>
        <p:txBody>
          <a:bodyPr>
            <a:normAutofit/>
          </a:bodyPr>
          <a:lstStyle/>
          <a:p>
            <a:r>
              <a:rPr lang="de-DE" sz="2000" dirty="0" smtClean="0"/>
              <a:t>Die Verwandten Arbeiten sollen...</a:t>
            </a:r>
          </a:p>
          <a:p>
            <a:pPr lvl="1"/>
            <a:r>
              <a:rPr lang="de-DE" sz="1600" dirty="0" smtClean="0"/>
              <a:t>insgesamt den Stand der Forschung darstellen...</a:t>
            </a:r>
          </a:p>
          <a:p>
            <a:pPr lvl="1"/>
            <a:r>
              <a:rPr lang="de-DE" sz="1600" dirty="0"/>
              <a:t>u</a:t>
            </a:r>
            <a:r>
              <a:rPr lang="de-DE" sz="1600" dirty="0" smtClean="0"/>
              <a:t>nd die Lücke, die wir mit der Arbeit schließen wollen.</a:t>
            </a:r>
          </a:p>
          <a:p>
            <a:endParaRPr lang="de-DE" sz="2000" dirty="0"/>
          </a:p>
          <a:p>
            <a:r>
              <a:rPr lang="de-DE" sz="2000" dirty="0" smtClean="0"/>
              <a:t>Verbindung zu ähnlichen Arbeiten/Studien etc.</a:t>
            </a:r>
          </a:p>
          <a:p>
            <a:r>
              <a:rPr lang="de-DE" sz="2000" dirty="0" smtClean="0"/>
              <a:t>Welche existierenden Methoden/Ansätze werden in dieser Arbeit genutzt</a:t>
            </a:r>
          </a:p>
          <a:p>
            <a:r>
              <a:rPr lang="de-DE" sz="2000" dirty="0" smtClean="0"/>
              <a:t>Wie wurde das vorliegende Problem bisher angegangen</a:t>
            </a:r>
          </a:p>
          <a:p>
            <a:r>
              <a:rPr lang="de-DE" sz="2000" dirty="0" smtClean="0"/>
              <a:t>Warum reichen die bisherigen Ansätze nicht aus? =&gt; Was macht diese Arbeit anders bzw. wo ist die </a:t>
            </a:r>
            <a:r>
              <a:rPr lang="de-DE" sz="2000" b="1" dirty="0" smtClean="0"/>
              <a:t>Lücke</a:t>
            </a:r>
            <a:r>
              <a:rPr lang="de-DE" sz="2000" dirty="0" smtClean="0"/>
              <a:t> in den verwandten Arbeiten</a:t>
            </a:r>
          </a:p>
          <a:p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7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Einschub: Literaturrecherche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Wissenschaftliche </a:t>
            </a:r>
            <a:r>
              <a:rPr lang="de-DE" dirty="0" smtClean="0"/>
              <a:t>Beiträge</a:t>
            </a:r>
          </a:p>
          <a:p>
            <a:pPr lvl="1"/>
            <a:r>
              <a:rPr lang="de-DE" dirty="0" smtClean="0"/>
              <a:t>Aus Büchern, Fachartikel (Paper), Journale, Zeitschriften, Dissertationen, Online-Artikel, usw. </a:t>
            </a:r>
          </a:p>
          <a:p>
            <a:pPr lvl="1"/>
            <a:r>
              <a:rPr lang="de-DE" dirty="0" smtClean="0"/>
              <a:t>Referenzen </a:t>
            </a:r>
            <a:r>
              <a:rPr lang="de-DE" dirty="0"/>
              <a:t>und </a:t>
            </a:r>
            <a:r>
              <a:rPr lang="de-DE" dirty="0" smtClean="0"/>
              <a:t>Zitate geben Hinweise auf weitere Literatur </a:t>
            </a:r>
            <a:endParaRPr lang="de-DE" dirty="0"/>
          </a:p>
          <a:p>
            <a:pPr lvl="1"/>
            <a:r>
              <a:rPr lang="de-DE" b="1" dirty="0" smtClean="0"/>
              <a:t>Aber</a:t>
            </a:r>
            <a:r>
              <a:rPr lang="de-DE" dirty="0" smtClean="0"/>
              <a:t>: Nicht </a:t>
            </a:r>
            <a:r>
              <a:rPr lang="de-DE" dirty="0"/>
              <a:t>alle Quellen sind zitierfähig (z.B. Online-Artikel ohne Autorenangabe, Online-Foren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Wie komme ich zu diesen Beiträgen?</a:t>
            </a:r>
          </a:p>
          <a:p>
            <a:pPr lvl="1"/>
            <a:r>
              <a:rPr lang="de-DE" dirty="0" smtClean="0"/>
              <a:t>Bibliotheken</a:t>
            </a:r>
          </a:p>
          <a:p>
            <a:pPr lvl="1"/>
            <a:r>
              <a:rPr lang="de-DE" dirty="0" smtClean="0"/>
              <a:t>Online</a:t>
            </a:r>
          </a:p>
          <a:p>
            <a:pPr lvl="1"/>
            <a:r>
              <a:rPr lang="de-DE" dirty="0" smtClean="0"/>
              <a:t>Persönlich (Betreuer, Kommilitonen, etc.) 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4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Einschub: Online-Literaturrecherche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Online</a:t>
            </a:r>
          </a:p>
          <a:p>
            <a:pPr lvl="1"/>
            <a:r>
              <a:rPr lang="de-DE" dirty="0" smtClean="0"/>
              <a:t>Google </a:t>
            </a:r>
            <a:r>
              <a:rPr lang="de-DE" dirty="0"/>
              <a:t>Scholar (http://scholar.google.de/)</a:t>
            </a:r>
            <a:endParaRPr lang="de-DE" dirty="0" smtClean="0"/>
          </a:p>
          <a:p>
            <a:pPr lvl="1"/>
            <a:r>
              <a:rPr lang="de-DE" dirty="0" smtClean="0"/>
              <a:t>ACM </a:t>
            </a:r>
            <a:r>
              <a:rPr lang="de-DE" dirty="0"/>
              <a:t>Digital Library (http://dl.acm.org/)</a:t>
            </a:r>
            <a:endParaRPr lang="de-DE" dirty="0" smtClean="0"/>
          </a:p>
          <a:p>
            <a:pPr lvl="1"/>
            <a:r>
              <a:rPr lang="de-DE" dirty="0" err="1" smtClean="0"/>
              <a:t>Citeseer</a:t>
            </a:r>
            <a:r>
              <a:rPr lang="de-DE" dirty="0"/>
              <a:t> </a:t>
            </a:r>
            <a:r>
              <a:rPr lang="de-DE" dirty="0" smtClean="0"/>
              <a:t>(http://citeseerx.ist.psu.edu)</a:t>
            </a:r>
          </a:p>
          <a:p>
            <a:pPr lvl="1"/>
            <a:r>
              <a:rPr lang="de-DE" dirty="0" smtClean="0"/>
              <a:t>IEEE </a:t>
            </a:r>
            <a:r>
              <a:rPr lang="de-DE" dirty="0" err="1" smtClean="0"/>
              <a:t>Explore</a:t>
            </a:r>
            <a:r>
              <a:rPr lang="de-DE" dirty="0"/>
              <a:t> (http://ieeexplore.ieee.org/Xplore/home.jsp)</a:t>
            </a:r>
            <a:endParaRPr lang="de-DE" dirty="0" smtClean="0"/>
          </a:p>
          <a:p>
            <a:pPr lvl="1"/>
            <a:r>
              <a:rPr lang="de-DE" dirty="0" smtClean="0"/>
              <a:t>OPAC </a:t>
            </a:r>
            <a:r>
              <a:rPr lang="de-DE" dirty="0"/>
              <a:t>der Universitätsbibliothek </a:t>
            </a:r>
            <a:endParaRPr lang="de-DE" dirty="0" smtClean="0"/>
          </a:p>
          <a:p>
            <a:pPr marL="914400" lvl="2" indent="0">
              <a:buNone/>
            </a:pPr>
            <a:r>
              <a:rPr lang="de-DE" dirty="0" smtClean="0"/>
              <a:t>(</a:t>
            </a:r>
            <a:r>
              <a:rPr lang="de-DE" dirty="0"/>
              <a:t>https://opacplus.ub.uni-muenchen.de/)</a:t>
            </a:r>
            <a:endParaRPr lang="de-DE" dirty="0" smtClean="0"/>
          </a:p>
          <a:p>
            <a:pPr lvl="1"/>
            <a:r>
              <a:rPr lang="de-DE" dirty="0"/>
              <a:t>Springer (http://www.springer.com/de/)</a:t>
            </a:r>
            <a:endParaRPr lang="de-DE" dirty="0" smtClean="0"/>
          </a:p>
          <a:p>
            <a:pPr lvl="1"/>
            <a:r>
              <a:rPr lang="de-DE" dirty="0" smtClean="0"/>
              <a:t>…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4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Einschub: </a:t>
            </a:r>
            <a:r>
              <a:rPr lang="de-DE" dirty="0" smtClean="0"/>
              <a:t>Online-Literaturrecherche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Google Scholar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5"/>
          <a:stretch/>
        </p:blipFill>
        <p:spPr>
          <a:xfrm>
            <a:off x="873932" y="1916832"/>
            <a:ext cx="6696744" cy="3744416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Einschub: </a:t>
            </a:r>
            <a:r>
              <a:rPr lang="de-DE" dirty="0" smtClean="0"/>
              <a:t>Online-Literaturrecherche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Digital Library Zugang der LMU</a:t>
            </a:r>
          </a:p>
          <a:p>
            <a:r>
              <a:rPr lang="de-DE" dirty="0" err="1" smtClean="0"/>
              <a:t>pac.lrz</a:t>
            </a:r>
            <a:r>
              <a:rPr lang="de-DE" dirty="0" smtClean="0"/>
              <a:t>-Proxy verwenden</a:t>
            </a:r>
          </a:p>
          <a:p>
            <a:pPr lvl="1"/>
            <a:r>
              <a:rPr lang="de-DE" sz="1600" dirty="0"/>
              <a:t>Infos unter </a:t>
            </a:r>
            <a:r>
              <a:rPr lang="de-DE" sz="1600" dirty="0">
                <a:hlinkClick r:id="rId2"/>
              </a:rPr>
              <a:t>https</a:t>
            </a:r>
            <a:r>
              <a:rPr lang="de-DE" sz="1600" dirty="0" smtClean="0">
                <a:hlinkClick r:id="rId2"/>
              </a:rPr>
              <a:t>://www.lrz.de/services/netzdienste/proxy/browser-config</a:t>
            </a:r>
            <a:endParaRPr lang="de-DE" dirty="0" smtClean="0"/>
          </a:p>
          <a:p>
            <a:r>
              <a:rPr lang="de-DE" dirty="0" smtClean="0"/>
              <a:t>ACM Digital Library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3"/>
          <a:stretch/>
        </p:blipFill>
        <p:spPr>
          <a:xfrm>
            <a:off x="2123728" y="3270488"/>
            <a:ext cx="5400600" cy="2750800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Zitierweise</a:t>
            </a:r>
            <a:r>
              <a:rPr lang="de-DE" dirty="0" smtClean="0"/>
              <a:t>: Schriftliche Ausarbeitung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Warum zitieren? </a:t>
            </a:r>
          </a:p>
          <a:p>
            <a:pPr lvl="1"/>
            <a:r>
              <a:rPr lang="de-DE" dirty="0" smtClean="0"/>
              <a:t>Es muss zwischen </a:t>
            </a:r>
            <a:r>
              <a:rPr lang="de-DE" b="1" dirty="0" smtClean="0"/>
              <a:t>Eigenleistung</a:t>
            </a:r>
            <a:r>
              <a:rPr lang="de-DE" dirty="0" smtClean="0"/>
              <a:t> und </a:t>
            </a:r>
            <a:r>
              <a:rPr lang="de-DE" b="1" dirty="0" smtClean="0"/>
              <a:t>Fremdleistung</a:t>
            </a:r>
            <a:r>
              <a:rPr lang="de-DE" dirty="0" smtClean="0"/>
              <a:t> unterschieden werden können.</a:t>
            </a:r>
          </a:p>
          <a:p>
            <a:pPr lvl="1"/>
            <a:r>
              <a:rPr lang="de-DE" dirty="0" smtClean="0"/>
              <a:t>Wissenschaftliche Aussagen müssen nachprüfbar sein.</a:t>
            </a:r>
          </a:p>
          <a:p>
            <a:pPr lvl="1"/>
            <a:r>
              <a:rPr lang="de-DE" dirty="0" smtClean="0"/>
              <a:t>Zitat muss als solches erkennbar sein. (Von wem, wann, woher, ..)</a:t>
            </a:r>
          </a:p>
          <a:p>
            <a:pPr lvl="1"/>
            <a:endParaRPr lang="de-DE" sz="1200" dirty="0" smtClean="0"/>
          </a:p>
          <a:p>
            <a:pPr>
              <a:buNone/>
            </a:pPr>
            <a:r>
              <a:rPr lang="de-DE" dirty="0" smtClean="0"/>
              <a:t>Direktes Zitat:</a:t>
            </a:r>
          </a:p>
          <a:p>
            <a:pPr marL="914400" lvl="1" indent="-457200">
              <a:buNone/>
            </a:pPr>
            <a:r>
              <a:rPr lang="de-DE" i="1" dirty="0" smtClean="0"/>
              <a:t>	„Maßgeblich sind für das wissenschaftliche Zitieren stets die Nachvollziehbarkeit von Aussagen und die eindeutige Zuordnung von Zitaten. Nur so genügt man den Anforderungen, die an eine Bachelor-, Master- oder Diplomarbeit gestellt werden</a:t>
            </a:r>
            <a:r>
              <a:rPr lang="de-DE" dirty="0" smtClean="0"/>
              <a:t>.</a:t>
            </a:r>
            <a:r>
              <a:rPr lang="de-DE" i="1" dirty="0" smtClean="0"/>
              <a:t>“ </a:t>
            </a:r>
            <a:r>
              <a:rPr lang="de-DE" dirty="0" smtClean="0"/>
              <a:t>[1] </a:t>
            </a:r>
          </a:p>
          <a:p>
            <a:pPr marL="514350" indent="-457200">
              <a:buNone/>
            </a:pPr>
            <a:endParaRPr lang="de-DE" sz="1200" i="1" dirty="0" smtClean="0"/>
          </a:p>
          <a:p>
            <a:pPr marL="514350" indent="-457200">
              <a:buNone/>
            </a:pPr>
            <a:r>
              <a:rPr lang="de-DE" dirty="0" smtClean="0"/>
              <a:t>Indirektes Zitat: </a:t>
            </a:r>
          </a:p>
          <a:p>
            <a:pPr lvl="1"/>
            <a:r>
              <a:rPr lang="de-DE" dirty="0" smtClean="0"/>
              <a:t>Kommt viel häufiger vor.</a:t>
            </a:r>
          </a:p>
          <a:p>
            <a:pPr lvl="1"/>
            <a:r>
              <a:rPr lang="de-DE" dirty="0" smtClean="0"/>
              <a:t>Hinweis auf Literatur, die für den beschriebenen Sachverhalt gedient hat</a:t>
            </a:r>
          </a:p>
          <a:p>
            <a:pPr lvl="1"/>
            <a:r>
              <a:rPr lang="de-DE" dirty="0" smtClean="0"/>
              <a:t>Allgemeingültige Aussagen, wie „GPS ist ein Satellitennavigationssystem“ müssen nicht zitiert werden</a:t>
            </a:r>
          </a:p>
          <a:p>
            <a:pPr>
              <a:buNone/>
            </a:pPr>
            <a:endParaRPr lang="de-DE" sz="1900" dirty="0" smtClean="0"/>
          </a:p>
          <a:p>
            <a:pPr>
              <a:buNone/>
            </a:pPr>
            <a:r>
              <a:rPr lang="de-DE" sz="1200" dirty="0" smtClean="0"/>
              <a:t>[1] Manz, „Richtiges Zitieren“, </a:t>
            </a:r>
            <a:r>
              <a:rPr lang="de-DE" sz="1200" dirty="0" smtClean="0">
                <a:hlinkClick r:id="rId2"/>
              </a:rPr>
              <a:t>https://studi-lektor.de/tipps/zitieren/zitate-literaturverzeichnis.html</a:t>
            </a:r>
            <a:r>
              <a:rPr lang="de-DE" sz="1200" dirty="0" smtClean="0"/>
              <a:t>, letzter Zugriff: 05.2015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Methodik/Konzept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6048672" cy="4525963"/>
          </a:xfrm>
        </p:spPr>
        <p:txBody>
          <a:bodyPr>
            <a:normAutofit fontScale="92500" lnSpcReduction="20000"/>
          </a:bodyPr>
          <a:lstStyle/>
          <a:p>
            <a:r>
              <a:rPr lang="de-DE" sz="2200" dirty="0" smtClean="0"/>
              <a:t>Dieser Abschnitt beschreibt, was letztendlich gemacht wurde.</a:t>
            </a:r>
          </a:p>
          <a:p>
            <a:r>
              <a:rPr lang="de-DE" sz="2200" dirty="0" smtClean="0"/>
              <a:t>Er sollte hinreichend genau sein, so dass andere die Methodik reproduzieren können.</a:t>
            </a:r>
          </a:p>
          <a:p>
            <a:endParaRPr lang="de-DE" sz="1100" dirty="0" smtClean="0"/>
          </a:p>
          <a:p>
            <a:r>
              <a:rPr lang="de-DE" sz="2200" dirty="0" smtClean="0"/>
              <a:t>Eine mögliche Struktur:</a:t>
            </a:r>
          </a:p>
          <a:p>
            <a:pPr marL="857250" lvl="1" indent="-400050">
              <a:buFont typeface="+mj-lt"/>
              <a:buAutoNum type="romanUcPeriod"/>
            </a:pPr>
            <a:r>
              <a:rPr lang="de-DE" sz="1900" b="1" dirty="0" smtClean="0"/>
              <a:t>Den Leser auf das Konzept vorbereiten:</a:t>
            </a:r>
          </a:p>
          <a:p>
            <a:pPr marL="1257300" lvl="2" indent="-400050">
              <a:buFont typeface="+mj-lt"/>
              <a:buAutoNum type="arabicPeriod"/>
            </a:pPr>
            <a:r>
              <a:rPr lang="de-DE" sz="1700" dirty="0" smtClean="0"/>
              <a:t>Generelle Einleitung und Überblick über Konzept geben</a:t>
            </a:r>
          </a:p>
          <a:p>
            <a:pPr marL="1257300" lvl="2" indent="-400050">
              <a:buFont typeface="+mj-lt"/>
              <a:buAutoNum type="arabicPeriod"/>
            </a:pPr>
            <a:r>
              <a:rPr lang="de-DE" sz="1700" dirty="0" smtClean="0"/>
              <a:t>Den Zweck der Arbeit wiederholen</a:t>
            </a:r>
          </a:p>
          <a:p>
            <a:pPr marL="1257300" lvl="2" indent="-400050">
              <a:buFont typeface="+mj-lt"/>
              <a:buAutoNum type="arabicPeriod"/>
            </a:pPr>
            <a:r>
              <a:rPr lang="de-DE" sz="1700" dirty="0" smtClean="0"/>
              <a:t>Die Quelle des Materials angeben</a:t>
            </a:r>
          </a:p>
          <a:p>
            <a:pPr marL="1257300" lvl="2" indent="-400050">
              <a:buFont typeface="+mj-lt"/>
              <a:buAutoNum type="arabicPeriod"/>
            </a:pPr>
            <a:r>
              <a:rPr lang="de-DE" sz="1700" dirty="0" smtClean="0"/>
              <a:t>Essentielle Hintergrundinformationen bereitstellen</a:t>
            </a:r>
            <a:endParaRPr lang="de-DE" sz="1700" b="1" dirty="0" smtClean="0"/>
          </a:p>
          <a:p>
            <a:pPr marL="857250" lvl="1" indent="-400050">
              <a:buFont typeface="+mj-lt"/>
              <a:buAutoNum type="romanUcPeriod"/>
            </a:pPr>
            <a:r>
              <a:rPr lang="de-DE" sz="1900" b="1" dirty="0" smtClean="0"/>
              <a:t>Methode erklären und rechtfertigen</a:t>
            </a:r>
          </a:p>
          <a:p>
            <a:pPr marL="1257300" lvl="2" indent="-400050">
              <a:buFont typeface="+mj-lt"/>
              <a:buAutoNum type="arabicPeriod"/>
            </a:pPr>
            <a:r>
              <a:rPr lang="de-DE" sz="1700" dirty="0" smtClean="0"/>
              <a:t>Spezifische und präzise Details über Material und Methoden preisgeben</a:t>
            </a:r>
          </a:p>
          <a:p>
            <a:pPr marL="1257300" lvl="2" indent="-400050">
              <a:buFont typeface="+mj-lt"/>
              <a:buAutoNum type="arabicPeriod"/>
            </a:pPr>
            <a:r>
              <a:rPr lang="de-DE" sz="1700" dirty="0" smtClean="0"/>
              <a:t>Getroffene Entscheidungen rechtfertigen (!!!)</a:t>
            </a:r>
          </a:p>
          <a:p>
            <a:pPr marL="857250" lvl="1" indent="-400050">
              <a:buFont typeface="+mj-lt"/>
              <a:buAutoNum type="romanUcPeriod"/>
            </a:pPr>
            <a:r>
              <a:rPr lang="de-DE" sz="1900" b="1" dirty="0" smtClean="0"/>
              <a:t>Angeben, wo Probleme entstanden sind</a:t>
            </a:r>
            <a:endParaRPr lang="de-DE" sz="19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36" y="1652138"/>
            <a:ext cx="2694765" cy="420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8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Titelfolie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de-DE" dirty="0" smtClean="0"/>
              <a:t>Was steht drauf</a:t>
            </a:r>
          </a:p>
          <a:p>
            <a:pPr lvl="1"/>
            <a:r>
              <a:rPr lang="de-DE" dirty="0" smtClean="0"/>
              <a:t>Titel des Vortrags</a:t>
            </a:r>
          </a:p>
          <a:p>
            <a:pPr lvl="1"/>
            <a:r>
              <a:rPr lang="de-DE" dirty="0" smtClean="0"/>
              <a:t>Name, Organisation, eigene Funktion</a:t>
            </a:r>
          </a:p>
          <a:p>
            <a:pPr lvl="1"/>
            <a:r>
              <a:rPr lang="de-DE" dirty="0" smtClean="0"/>
              <a:t>Datum, Veranstaltung</a:t>
            </a:r>
          </a:p>
          <a:p>
            <a:r>
              <a:rPr lang="de-DE" dirty="0" smtClean="0"/>
              <a:t>Was wird gesagt</a:t>
            </a:r>
          </a:p>
          <a:p>
            <a:pPr lvl="1"/>
            <a:r>
              <a:rPr lang="de-DE" dirty="0" smtClean="0"/>
              <a:t>Begrüßung</a:t>
            </a:r>
          </a:p>
          <a:p>
            <a:pPr lvl="1"/>
            <a:r>
              <a:rPr lang="de-DE" dirty="0" smtClean="0"/>
              <a:t>Vorstellung</a:t>
            </a:r>
          </a:p>
          <a:p>
            <a:pPr lvl="1"/>
            <a:r>
              <a:rPr lang="de-DE" dirty="0" smtClean="0"/>
              <a:t>Thematischer Hintergrund</a:t>
            </a:r>
          </a:p>
          <a:p>
            <a:pPr lvl="1"/>
            <a:r>
              <a:rPr lang="de-DE" dirty="0" smtClean="0"/>
              <a:t>Warmreden / Kontakt zum Publikum herstellen</a:t>
            </a:r>
          </a:p>
          <a:p>
            <a:pPr lvl="2"/>
            <a:r>
              <a:rPr lang="de-DE" dirty="0" smtClean="0"/>
              <a:t>Frage stellen</a:t>
            </a:r>
          </a:p>
          <a:p>
            <a:pPr lvl="2"/>
            <a:r>
              <a:rPr lang="de-DE" dirty="0" smtClean="0"/>
              <a:t>Zitate zum Thema vorlesen</a:t>
            </a:r>
          </a:p>
          <a:p>
            <a:pPr lvl="2"/>
            <a:r>
              <a:rPr lang="de-DE" dirty="0" smtClean="0"/>
              <a:t>Anekdote erzählen</a:t>
            </a:r>
          </a:p>
          <a:p>
            <a:pPr lvl="2"/>
            <a:r>
              <a:rPr lang="de-DE" dirty="0" smtClean="0"/>
              <a:t>…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5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392488" cy="1080120"/>
          </a:xfrm>
        </p:spPr>
        <p:txBody>
          <a:bodyPr/>
          <a:lstStyle/>
          <a:p>
            <a:r>
              <a:rPr lang="de-DE" dirty="0" smtClean="0"/>
              <a:t>Ergebnisse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6408712" cy="4525963"/>
          </a:xfrm>
        </p:spPr>
        <p:txBody>
          <a:bodyPr>
            <a:normAutofit fontScale="92500" lnSpcReduction="10000"/>
          </a:bodyPr>
          <a:lstStyle/>
          <a:p>
            <a:r>
              <a:rPr lang="de-DE" sz="2200" dirty="0" smtClean="0"/>
              <a:t>Ergebnisse darstellen mit Graphen/Tabellen/Bildern</a:t>
            </a:r>
          </a:p>
          <a:p>
            <a:r>
              <a:rPr lang="de-DE" sz="2200" dirty="0" smtClean="0"/>
              <a:t>„Warum reichen diese Abbildungen nicht aus?“ Sollte die Beschreibung motivieren</a:t>
            </a:r>
          </a:p>
          <a:p>
            <a:r>
              <a:rPr lang="de-DE" sz="2200" dirty="0" smtClean="0"/>
              <a:t>Mögliches Vorgehen:</a:t>
            </a:r>
          </a:p>
          <a:p>
            <a:pPr marL="857250" lvl="1" indent="-400050">
              <a:buFont typeface="+mj-lt"/>
              <a:buAutoNum type="romanUcPeriod"/>
            </a:pPr>
            <a:r>
              <a:rPr lang="de-DE" sz="1900" b="1" dirty="0" smtClean="0"/>
              <a:t>Ergebnisse vorstellen</a:t>
            </a:r>
          </a:p>
          <a:p>
            <a:pPr marL="1257300" lvl="2" indent="-400050">
              <a:buFont typeface="+mj-lt"/>
              <a:buAutoNum type="arabicPeriod"/>
            </a:pPr>
            <a:r>
              <a:rPr lang="de-DE" sz="1700" dirty="0" smtClean="0"/>
              <a:t>Ergebnisse aus früheren Arbeiten aufgreifen</a:t>
            </a:r>
          </a:p>
          <a:p>
            <a:pPr marL="1257300" lvl="2" indent="-400050">
              <a:buFont typeface="+mj-lt"/>
              <a:buAutoNum type="arabicPeriod"/>
            </a:pPr>
            <a:r>
              <a:rPr lang="de-DE" sz="1700" dirty="0" smtClean="0"/>
              <a:t>Das vorgestellte Konzept wieder aufgreifen </a:t>
            </a:r>
          </a:p>
          <a:p>
            <a:pPr marL="1257300" lvl="2" indent="-400050">
              <a:buFont typeface="+mj-lt"/>
              <a:buAutoNum type="arabicPeriod"/>
            </a:pPr>
            <a:r>
              <a:rPr lang="de-DE" sz="1700" dirty="0" smtClean="0"/>
              <a:t>Generellen Überblick über Ergebnisse geben</a:t>
            </a:r>
          </a:p>
          <a:p>
            <a:pPr marL="857250" lvl="1" indent="-400050">
              <a:buFont typeface="+mj-lt"/>
              <a:buAutoNum type="romanUcPeriod"/>
            </a:pPr>
            <a:r>
              <a:rPr lang="de-DE" sz="1900" b="1" dirty="0" smtClean="0"/>
              <a:t>Detaillierter Blick auf Ergebnisse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sz="1700" dirty="0" smtClean="0"/>
              <a:t>Zu den Ergebnissen hinführen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sz="1700" dirty="0" smtClean="0"/>
              <a:t>Spezifische Schlüsselergebnisse im Detail darstellen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sz="1700" dirty="0" smtClean="0"/>
              <a:t>Vergleich</a:t>
            </a:r>
            <a:r>
              <a:rPr lang="de-DE" sz="1700" dirty="0"/>
              <a:t> </a:t>
            </a:r>
            <a:r>
              <a:rPr lang="de-DE" sz="1700" dirty="0" smtClean="0"/>
              <a:t>mit Ergebnissen aus anderen Arbeiten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sz="1700" dirty="0" smtClean="0"/>
              <a:t>Vergleich mit Modellen/Aussagen</a:t>
            </a:r>
          </a:p>
          <a:p>
            <a:pPr marL="857250" lvl="1" indent="-400050">
              <a:buFont typeface="+mj-lt"/>
              <a:buAutoNum type="romanUcPeriod"/>
            </a:pPr>
            <a:r>
              <a:rPr lang="de-DE" sz="1900" b="1" dirty="0" smtClean="0"/>
              <a:t>Probleme mit den Ergebnissen</a:t>
            </a:r>
          </a:p>
          <a:p>
            <a:pPr marL="857250" lvl="1" indent="-400050">
              <a:buFont typeface="+mj-lt"/>
              <a:buAutoNum type="romanUcPeriod"/>
            </a:pPr>
            <a:r>
              <a:rPr lang="de-DE" sz="1900" b="1" dirty="0" smtClean="0"/>
              <a:t>Mögliche Implikationen der Ergebnisse</a:t>
            </a:r>
            <a:endParaRPr lang="de-DE" sz="19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20" y="1643839"/>
            <a:ext cx="2689860" cy="423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89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Diskussion/Zusammenfassung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lnSpcReduction="10000"/>
          </a:bodyPr>
          <a:lstStyle/>
          <a:p>
            <a:r>
              <a:rPr lang="de-DE" sz="2000" dirty="0" smtClean="0"/>
              <a:t>Diskussion kann auch Teil der Ergebnisse sein</a:t>
            </a:r>
            <a:endParaRPr lang="de-DE" sz="2000" dirty="0"/>
          </a:p>
          <a:p>
            <a:r>
              <a:rPr lang="de-DE" sz="2000" dirty="0" smtClean="0"/>
              <a:t>Hauptsächlich folgende Teile für </a:t>
            </a:r>
            <a:r>
              <a:rPr lang="de-DE" sz="2000" dirty="0" err="1" smtClean="0"/>
              <a:t>Conclusion</a:t>
            </a:r>
            <a:r>
              <a:rPr lang="de-DE" sz="2000" dirty="0" smtClean="0"/>
              <a:t>:</a:t>
            </a:r>
          </a:p>
          <a:p>
            <a:pPr marL="800100" lvl="1" indent="-400050">
              <a:buFont typeface="+mj-lt"/>
              <a:buAutoNum type="romanUcPeriod"/>
            </a:pPr>
            <a:r>
              <a:rPr lang="de-DE" sz="1800" b="1" dirty="0" smtClean="0"/>
              <a:t>Kurzer Überblick des Hauptteils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Aufgreifen der vorangegangenen Kapitel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Zusammenfassung/Aufgreifen der wichtigsten Ergebnisse </a:t>
            </a:r>
          </a:p>
          <a:p>
            <a:pPr marL="800100" lvl="1" indent="-400050">
              <a:buFont typeface="+mj-lt"/>
              <a:buAutoNum type="romanUcPeriod"/>
            </a:pPr>
            <a:r>
              <a:rPr lang="de-DE" sz="1800" b="1" dirty="0" smtClean="0"/>
              <a:t>Mapping (Verbindung zu existierenden Forschungsarbeiten)</a:t>
            </a:r>
          </a:p>
          <a:p>
            <a:pPr marL="800100" lvl="1" indent="-400050">
              <a:buFont typeface="+mj-lt"/>
              <a:buAutoNum type="romanUcPeriod"/>
            </a:pPr>
            <a:r>
              <a:rPr lang="de-DE" sz="1800" b="1" dirty="0" smtClean="0"/>
              <a:t>Warum ist diese Arbeit hilfreich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Errungenschaft / geleisteter Beitrag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Implikationen verfeinern </a:t>
            </a:r>
          </a:p>
          <a:p>
            <a:pPr marL="800100" lvl="1" indent="-400050">
              <a:buFont typeface="+mj-lt"/>
              <a:buAutoNum type="romanUcPeriod"/>
            </a:pPr>
            <a:r>
              <a:rPr lang="de-DE" sz="1800" b="1" dirty="0" smtClean="0"/>
              <a:t>Ein Meta-Blick auf die Arbeit 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Einschränkungen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Aktuelle und mögliche zukünftige Arbeiten 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Anwendungen </a:t>
            </a:r>
          </a:p>
          <a:p>
            <a:pPr marL="400050" indent="-400050">
              <a:buFont typeface="+mj-lt"/>
              <a:buAutoNum type="romanUcPeriod"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20" y="1663784"/>
            <a:ext cx="2689860" cy="421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4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Abstract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6480720" cy="5087590"/>
          </a:xfrm>
        </p:spPr>
        <p:txBody>
          <a:bodyPr>
            <a:normAutofit lnSpcReduction="10000"/>
          </a:bodyPr>
          <a:lstStyle/>
          <a:p>
            <a:r>
              <a:rPr lang="de-DE" sz="2000" dirty="0" smtClean="0"/>
              <a:t>Beinhaltet alle Teile der Arbeit</a:t>
            </a:r>
          </a:p>
          <a:p>
            <a:r>
              <a:rPr lang="de-DE" sz="2000" dirty="0" smtClean="0"/>
              <a:t>Ist frei verfügbar </a:t>
            </a:r>
          </a:p>
          <a:p>
            <a:r>
              <a:rPr lang="de-DE" sz="2000" dirty="0"/>
              <a:t>M</a:t>
            </a:r>
            <a:r>
              <a:rPr lang="de-DE" sz="2000" dirty="0" smtClean="0"/>
              <a:t>uss in sich geschlossen sein! (Keine Referenzen)</a:t>
            </a:r>
            <a:endParaRPr lang="de-DE" sz="2000" dirty="0"/>
          </a:p>
          <a:p>
            <a:endParaRPr lang="de-DE" sz="1600" dirty="0" smtClean="0"/>
          </a:p>
          <a:p>
            <a:pPr marL="57150" indent="0">
              <a:buNone/>
            </a:pPr>
            <a:r>
              <a:rPr lang="de-DE" dirty="0" smtClean="0"/>
              <a:t>Struktur:</a:t>
            </a:r>
            <a:r>
              <a:rPr lang="de-DE" dirty="0"/>
              <a:t>	</a:t>
            </a:r>
            <a:r>
              <a:rPr lang="de-DE" dirty="0" smtClean="0"/>
              <a:t>			</a:t>
            </a:r>
            <a:endParaRPr lang="de-DE" sz="1600" dirty="0"/>
          </a:p>
          <a:p>
            <a:pPr marL="800100" lvl="1" indent="-400050">
              <a:buFont typeface="+mj-lt"/>
              <a:buAutoNum type="romanUcPeriod"/>
            </a:pPr>
            <a:r>
              <a:rPr lang="de-DE" sz="1800" b="1" dirty="0" smtClean="0"/>
              <a:t>Elemente aus der Einleitung: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Hintergrund/Motivation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Ziel 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Problem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Was wird getan</a:t>
            </a:r>
          </a:p>
          <a:p>
            <a:pPr marL="800100" lvl="1" indent="-400050">
              <a:buFont typeface="+mj-lt"/>
              <a:buAutoNum type="romanUcPeriod"/>
            </a:pPr>
            <a:r>
              <a:rPr lang="de-DE" sz="1800" b="1" dirty="0" smtClean="0"/>
              <a:t>Wichtigste Aspekte des Konzepts/Vorgehen/Material</a:t>
            </a:r>
          </a:p>
          <a:p>
            <a:pPr marL="800100" lvl="1" indent="-400050">
              <a:buFont typeface="+mj-lt"/>
              <a:buAutoNum type="romanUcPeriod"/>
            </a:pPr>
            <a:r>
              <a:rPr lang="de-DE" sz="1800" b="1" dirty="0" smtClean="0"/>
              <a:t>Elemente aus der Evaluation/</a:t>
            </a:r>
            <a:r>
              <a:rPr lang="de-DE" sz="1800" b="1" dirty="0" err="1" smtClean="0"/>
              <a:t>Conclusion</a:t>
            </a:r>
            <a:endParaRPr lang="de-DE" sz="1800" b="1" dirty="0" smtClean="0"/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Wichtigste Ergebnisse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/>
              <a:t>Errungenschaft / geleisteter Beitrag</a:t>
            </a:r>
          </a:p>
          <a:p>
            <a:pPr marL="1200150" lvl="2" indent="-400050">
              <a:buFont typeface="+mj-lt"/>
              <a:buAutoNum type="arabicPeriod"/>
            </a:pPr>
            <a:r>
              <a:rPr lang="de-DE" dirty="0" smtClean="0"/>
              <a:t>Implikationen</a:t>
            </a:r>
          </a:p>
          <a:p>
            <a:pPr marL="400050" indent="-400050">
              <a:buFont typeface="+mj-lt"/>
              <a:buAutoNum type="romanUcPeriod"/>
            </a:pPr>
            <a:endParaRPr lang="de-DE" dirty="0" smtClean="0"/>
          </a:p>
          <a:p>
            <a:pPr marL="800100" lvl="1" indent="-400050">
              <a:buFont typeface="+mj-lt"/>
              <a:buAutoNum type="arabicPeriod"/>
            </a:pPr>
            <a:endParaRPr lang="de-DE" dirty="0" smtClean="0"/>
          </a:p>
          <a:p>
            <a:pPr marL="400050" indent="-400050">
              <a:buFont typeface="+mj-lt"/>
              <a:buAutoNum type="romanUcPeriod"/>
            </a:pP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79" y="1628800"/>
            <a:ext cx="268041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29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187624" y="5229200"/>
            <a:ext cx="4460032" cy="1152128"/>
          </a:xfrm>
        </p:spPr>
        <p:txBody>
          <a:bodyPr/>
          <a:lstStyle/>
          <a:p>
            <a:pPr algn="ctr"/>
            <a:r>
              <a:rPr lang="de-DE" sz="5400" dirty="0" smtClean="0"/>
              <a:t>Vielen Dank!</a:t>
            </a:r>
            <a:endParaRPr lang="en-US" sz="54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88032" y="1484784"/>
            <a:ext cx="7772400" cy="821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Präsentations- und Arbeitstechnik</a:t>
            </a:r>
            <a:endParaRPr lang="de-DE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056784" cy="1296144"/>
          </a:xfrm>
        </p:spPr>
        <p:txBody>
          <a:bodyPr>
            <a:normAutofit fontScale="92500"/>
          </a:bodyPr>
          <a:lstStyle/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Seminare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Trends </a:t>
            </a:r>
            <a:r>
              <a:rPr lang="de-DE" sz="2000" dirty="0">
                <a:solidFill>
                  <a:schemeClr val="tx1"/>
                </a:solidFill>
              </a:rPr>
              <a:t>in </a:t>
            </a:r>
            <a:r>
              <a:rPr lang="de-DE" sz="2000" dirty="0" smtClean="0">
                <a:solidFill>
                  <a:schemeClr val="tx1"/>
                </a:solidFill>
              </a:rPr>
              <a:t>Mobilen </a:t>
            </a:r>
            <a:r>
              <a:rPr lang="de-DE" sz="2000" dirty="0">
                <a:solidFill>
                  <a:schemeClr val="tx1"/>
                </a:solidFill>
              </a:rPr>
              <a:t>und </a:t>
            </a:r>
            <a:r>
              <a:rPr lang="de-DE" sz="2000" dirty="0" smtClean="0">
                <a:solidFill>
                  <a:schemeClr val="tx1"/>
                </a:solidFill>
              </a:rPr>
              <a:t>Verteilten Systemen (TIMS)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Vertiefte Themen in Mobilen und Verteilten Systemen (VTIMS)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683568" y="4005064"/>
            <a:ext cx="70567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Thomas Gabor</a:t>
            </a:r>
          </a:p>
          <a:p>
            <a:r>
              <a:rPr lang="de-DE" dirty="0" smtClean="0"/>
              <a:t>17. Mai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4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Quellen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Oliver Reuther. </a:t>
            </a:r>
            <a:r>
              <a:rPr lang="de-DE" b="1" dirty="0" smtClean="0"/>
              <a:t>Geile Show!</a:t>
            </a:r>
            <a:r>
              <a:rPr lang="de-DE" dirty="0" smtClean="0"/>
              <a:t> </a:t>
            </a:r>
            <a:r>
              <a:rPr lang="de-DE" dirty="0" err="1" smtClean="0"/>
              <a:t>dpunkt.verlag</a:t>
            </a:r>
            <a:r>
              <a:rPr lang="de-DE" dirty="0" smtClean="0"/>
              <a:t>, Heidelberg, 2011</a:t>
            </a:r>
          </a:p>
          <a:p>
            <a:r>
              <a:rPr lang="de-DE" dirty="0"/>
              <a:t>Barbara </a:t>
            </a:r>
            <a:r>
              <a:rPr lang="de-DE" dirty="0" smtClean="0"/>
              <a:t>Hey. </a:t>
            </a:r>
            <a:r>
              <a:rPr lang="de-DE" b="1" dirty="0" smtClean="0"/>
              <a:t>Präsentieren </a:t>
            </a:r>
            <a:r>
              <a:rPr lang="de-DE" b="1" dirty="0"/>
              <a:t>in Wissenschaft und </a:t>
            </a:r>
            <a:r>
              <a:rPr lang="de-DE" b="1" dirty="0" smtClean="0"/>
              <a:t>Forschung</a:t>
            </a:r>
            <a:r>
              <a:rPr lang="de-DE" dirty="0" smtClean="0"/>
              <a:t>. Springer-Verlag</a:t>
            </a:r>
            <a:r>
              <a:rPr lang="de-DE" dirty="0"/>
              <a:t>, Heidelberg, 2011</a:t>
            </a:r>
          </a:p>
          <a:p>
            <a:r>
              <a:rPr lang="de-DE" dirty="0"/>
              <a:t>Hilary </a:t>
            </a:r>
            <a:r>
              <a:rPr lang="de-DE" dirty="0" err="1" smtClean="0"/>
              <a:t>Glasman</a:t>
            </a:r>
            <a:r>
              <a:rPr lang="de-DE" dirty="0" smtClean="0"/>
              <a:t>-Deal. </a:t>
            </a:r>
            <a:r>
              <a:rPr lang="de-DE" b="1" dirty="0"/>
              <a:t>Science Research Writing </a:t>
            </a:r>
            <a:r>
              <a:rPr lang="de-DE" b="1" dirty="0" err="1"/>
              <a:t>for</a:t>
            </a:r>
            <a:r>
              <a:rPr lang="de-DE" b="1" dirty="0"/>
              <a:t> Non-Native Speakers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smtClean="0"/>
              <a:t>English. </a:t>
            </a:r>
            <a:r>
              <a:rPr lang="de-DE" dirty="0" smtClean="0"/>
              <a:t>Imperial </a:t>
            </a:r>
            <a:r>
              <a:rPr lang="de-DE" dirty="0"/>
              <a:t>College </a:t>
            </a:r>
            <a:r>
              <a:rPr lang="de-DE" dirty="0" smtClean="0"/>
              <a:t>Press, London, 2010.</a:t>
            </a:r>
            <a:endParaRPr lang="de-DE" dirty="0"/>
          </a:p>
          <a:p>
            <a:r>
              <a:rPr lang="de-DE" dirty="0"/>
              <a:t>Kate L. </a:t>
            </a:r>
            <a:r>
              <a:rPr lang="de-DE" dirty="0" err="1" smtClean="0"/>
              <a:t>Turabian</a:t>
            </a:r>
            <a:r>
              <a:rPr lang="de-DE" dirty="0"/>
              <a:t>.</a:t>
            </a:r>
            <a:r>
              <a:rPr lang="de-DE" dirty="0" smtClean="0"/>
              <a:t> </a:t>
            </a:r>
            <a:r>
              <a:rPr lang="de-DE" b="1" dirty="0"/>
              <a:t>A Manual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Writers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Research Papers, </a:t>
            </a:r>
            <a:r>
              <a:rPr lang="de-DE" b="1" dirty="0" err="1"/>
              <a:t>Theses</a:t>
            </a:r>
            <a:r>
              <a:rPr lang="de-DE" b="1" dirty="0"/>
              <a:t>,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 smtClean="0"/>
              <a:t>Dissertations</a:t>
            </a:r>
            <a:r>
              <a:rPr lang="de-DE" b="1" dirty="0" smtClean="0"/>
              <a:t>. </a:t>
            </a:r>
            <a:r>
              <a:rPr lang="de-DE" dirty="0" smtClean="0"/>
              <a:t>The </a:t>
            </a: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Chicago </a:t>
            </a:r>
            <a:r>
              <a:rPr lang="de-DE" dirty="0" smtClean="0"/>
              <a:t>Press, 2013.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– Ja oder Nein?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Gliederungs-Folie selten notwendig</a:t>
            </a:r>
          </a:p>
          <a:p>
            <a:r>
              <a:rPr lang="de-DE" dirty="0" smtClean="0"/>
              <a:t>Wenn, dann sollte Gliederung unsichtbar bleiben</a:t>
            </a:r>
          </a:p>
          <a:p>
            <a:r>
              <a:rPr lang="de-DE" dirty="0" smtClean="0"/>
              <a:t>Nur explizit zeigen, wenn das Publikum es erwartet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Gefahren:</a:t>
            </a:r>
          </a:p>
          <a:p>
            <a:r>
              <a:rPr lang="de-DE" dirty="0" smtClean="0"/>
              <a:t>Nicht zu sehr in Detail gehen</a:t>
            </a:r>
          </a:p>
          <a:p>
            <a:r>
              <a:rPr lang="de-DE" dirty="0" smtClean="0"/>
              <a:t>Nicht das Inhaltverzeichnis einer Ausarbeitung zeigen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9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Warum sollte sich das Publikum mit dem Thema beschäftigen?</a:t>
            </a:r>
          </a:p>
          <a:p>
            <a:r>
              <a:rPr lang="de-DE" dirty="0" smtClean="0"/>
              <a:t>Was ist das Problem?</a:t>
            </a:r>
          </a:p>
          <a:p>
            <a:r>
              <a:rPr lang="de-DE" dirty="0" smtClean="0"/>
              <a:t>Was bedeutet das Problem für jeden einzelnen?</a:t>
            </a:r>
          </a:p>
          <a:p>
            <a:r>
              <a:rPr lang="de-DE" dirty="0" smtClean="0"/>
              <a:t>Was für Vorteile ergeben sich aus einer Lösung?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Achte dabei auf…</a:t>
            </a:r>
          </a:p>
          <a:p>
            <a:r>
              <a:rPr lang="de-DE" dirty="0" smtClean="0"/>
              <a:t>den Zweck des Vortrags</a:t>
            </a:r>
          </a:p>
          <a:p>
            <a:r>
              <a:rPr lang="de-DE" dirty="0" smtClean="0"/>
              <a:t>die zu vermittelnde Botschaft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9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rote Faden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de-DE" dirty="0" smtClean="0"/>
              <a:t>Folien sollten aufeinander aufbauen</a:t>
            </a:r>
          </a:p>
          <a:p>
            <a:r>
              <a:rPr lang="de-DE" dirty="0" smtClean="0"/>
              <a:t>Überleitungen</a:t>
            </a:r>
          </a:p>
          <a:p>
            <a:pPr lvl="1"/>
            <a:r>
              <a:rPr lang="de-DE" dirty="0" smtClean="0"/>
              <a:t>zwischen Folien</a:t>
            </a:r>
          </a:p>
          <a:p>
            <a:pPr lvl="1"/>
            <a:r>
              <a:rPr lang="de-DE" dirty="0" smtClean="0"/>
              <a:t>zwischen Abschnitten</a:t>
            </a:r>
          </a:p>
          <a:p>
            <a:r>
              <a:rPr lang="de-DE" dirty="0" smtClean="0"/>
              <a:t>Alles 3x wiederholen</a:t>
            </a:r>
            <a:br>
              <a:rPr lang="de-DE" dirty="0" smtClean="0"/>
            </a:br>
            <a:r>
              <a:rPr lang="de-DE" i="1" dirty="0" err="1" smtClean="0"/>
              <a:t>tell</a:t>
            </a:r>
            <a:r>
              <a:rPr lang="de-DE" i="1" dirty="0" smtClean="0"/>
              <a:t> ‘</a:t>
            </a:r>
            <a:r>
              <a:rPr lang="de-DE" i="1" dirty="0" err="1" smtClean="0"/>
              <a:t>em</a:t>
            </a:r>
            <a:r>
              <a:rPr lang="de-DE" i="1" dirty="0" smtClean="0"/>
              <a:t> </a:t>
            </a:r>
            <a:r>
              <a:rPr lang="de-DE" i="1" dirty="0" err="1" smtClean="0"/>
              <a:t>you‘ll</a:t>
            </a:r>
            <a:r>
              <a:rPr lang="de-DE" i="1" dirty="0" smtClean="0"/>
              <a:t> </a:t>
            </a:r>
            <a:r>
              <a:rPr lang="de-DE" i="1" dirty="0" err="1" smtClean="0"/>
              <a:t>tell</a:t>
            </a:r>
            <a:r>
              <a:rPr lang="de-DE" i="1" dirty="0" smtClean="0"/>
              <a:t> ‘</a:t>
            </a:r>
            <a:r>
              <a:rPr lang="de-DE" i="1" dirty="0" err="1" smtClean="0"/>
              <a:t>em</a:t>
            </a:r>
            <a:r>
              <a:rPr lang="de-DE" i="1" dirty="0" smtClean="0"/>
              <a:t> - </a:t>
            </a:r>
            <a:r>
              <a:rPr lang="de-DE" i="1" dirty="0" err="1" smtClean="0"/>
              <a:t>tell</a:t>
            </a:r>
            <a:r>
              <a:rPr lang="de-DE" i="1" dirty="0" smtClean="0"/>
              <a:t> ‘</a:t>
            </a:r>
            <a:r>
              <a:rPr lang="de-DE" i="1" dirty="0" err="1" smtClean="0"/>
              <a:t>em</a:t>
            </a:r>
            <a:r>
              <a:rPr lang="de-DE" i="1" dirty="0" smtClean="0"/>
              <a:t> - </a:t>
            </a:r>
            <a:r>
              <a:rPr lang="de-DE" i="1" dirty="0" err="1" smtClean="0"/>
              <a:t>tell</a:t>
            </a:r>
            <a:r>
              <a:rPr lang="de-DE" i="1" dirty="0" smtClean="0"/>
              <a:t> ‘</a:t>
            </a:r>
            <a:r>
              <a:rPr lang="de-DE" i="1" dirty="0" err="1" smtClean="0"/>
              <a:t>em</a:t>
            </a:r>
            <a:r>
              <a:rPr lang="de-DE" i="1" dirty="0" smtClean="0"/>
              <a:t> </a:t>
            </a:r>
            <a:r>
              <a:rPr lang="de-DE" i="1" dirty="0" err="1" smtClean="0"/>
              <a:t>you‘ve</a:t>
            </a:r>
            <a:r>
              <a:rPr lang="de-DE" i="1" dirty="0" smtClean="0"/>
              <a:t> </a:t>
            </a:r>
            <a:r>
              <a:rPr lang="de-DE" i="1" dirty="0" err="1" smtClean="0"/>
              <a:t>told</a:t>
            </a:r>
            <a:r>
              <a:rPr lang="de-DE" i="1" dirty="0" smtClean="0"/>
              <a:t> ‘</a:t>
            </a:r>
            <a:r>
              <a:rPr lang="de-DE" i="1" dirty="0" err="1" smtClean="0"/>
              <a:t>em</a:t>
            </a:r>
            <a:endParaRPr lang="de-DE" i="1" dirty="0" smtClean="0"/>
          </a:p>
          <a:p>
            <a:r>
              <a:rPr lang="de-DE" b="1" dirty="0" smtClean="0"/>
              <a:t>NICHT </a:t>
            </a:r>
            <a:r>
              <a:rPr lang="de-DE" dirty="0" smtClean="0"/>
              <a:t>hin und her springen</a:t>
            </a:r>
          </a:p>
          <a:p>
            <a:r>
              <a:rPr lang="de-DE" dirty="0" smtClean="0"/>
              <a:t>Zusammenhang herausstellen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5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Tipps zum Hauptteil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Nur die wichtigsten Botschaften</a:t>
            </a:r>
          </a:p>
          <a:p>
            <a:pPr lvl="1"/>
            <a:r>
              <a:rPr lang="de-DE" dirty="0" smtClean="0"/>
              <a:t>Weniger ist mehr</a:t>
            </a:r>
          </a:p>
          <a:p>
            <a:pPr lvl="1"/>
            <a:r>
              <a:rPr lang="de-DE" dirty="0" smtClean="0"/>
              <a:t>Nicht zu sehr ins Detail gehen</a:t>
            </a:r>
          </a:p>
          <a:p>
            <a:r>
              <a:rPr lang="de-DE" dirty="0" smtClean="0"/>
              <a:t>Botschaften veranschaulichen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Bilder</a:t>
            </a:r>
          </a:p>
          <a:p>
            <a:r>
              <a:rPr lang="de-DE" dirty="0" smtClean="0"/>
              <a:t>Aber: Backup-Folien mit Details</a:t>
            </a:r>
          </a:p>
          <a:p>
            <a:pPr lvl="1"/>
            <a:r>
              <a:rPr lang="de-DE" dirty="0" smtClean="0"/>
              <a:t>Falls Fragen kommen</a:t>
            </a:r>
          </a:p>
          <a:p>
            <a:pPr lvl="1"/>
            <a:r>
              <a:rPr lang="de-DE" dirty="0" smtClean="0"/>
              <a:t>Gehören hinter den Schluss</a:t>
            </a:r>
          </a:p>
          <a:p>
            <a:r>
              <a:rPr lang="de-DE" dirty="0" smtClean="0"/>
              <a:t>Ausnahme: wissenschaftliche Präsentationen</a:t>
            </a:r>
          </a:p>
          <a:p>
            <a:pPr lvl="1"/>
            <a:r>
              <a:rPr lang="de-DE" dirty="0" smtClean="0"/>
              <a:t>Hier ruhig </a:t>
            </a:r>
            <a:r>
              <a:rPr lang="de-DE" dirty="0"/>
              <a:t>2/3 Breite (Grundlagen</a:t>
            </a:r>
            <a:r>
              <a:rPr lang="de-DE" dirty="0" smtClean="0"/>
              <a:t>), 1/3 Tiefe (Details)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9D89-E780-43E4-AE40-82977780B46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de-DE" smtClean="0"/>
              <a:t>09. 11. 2017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smtClean="0"/>
              <a:t>Präsentations- und Arbeitstechnik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HILIPP20MARCUS@FGTMYKNFUVWZY556" val="4262"/>
</p:tagLst>
</file>

<file path=ppt/theme/theme1.xml><?xml version="1.0" encoding="utf-8"?>
<a:theme xmlns:a="http://schemas.openxmlformats.org/drawingml/2006/main" name="Lariss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2751</Words>
  <Application>Microsoft Macintosh PowerPoint</Application>
  <PresentationFormat>Bildschirmpräsentation (4:3)</PresentationFormat>
  <Paragraphs>673</Paragraphs>
  <Slides>54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2" baseType="lpstr">
      <vt:lpstr>Arial</vt:lpstr>
      <vt:lpstr>Calibri</vt:lpstr>
      <vt:lpstr>Comic Sans MS</vt:lpstr>
      <vt:lpstr>Haettenschweiler</vt:lpstr>
      <vt:lpstr>Harlow Solid Italic</vt:lpstr>
      <vt:lpstr>Snap ITC</vt:lpstr>
      <vt:lpstr>Wingdings</vt:lpstr>
      <vt:lpstr>Larissa</vt:lpstr>
      <vt:lpstr>Präsentations- und Arbeitstechnik</vt:lpstr>
      <vt:lpstr>Agenda</vt:lpstr>
      <vt:lpstr>Vortragsstruktur</vt:lpstr>
      <vt:lpstr>Grobstruktur eines Vortrags</vt:lpstr>
      <vt:lpstr>Die Titelfolie</vt:lpstr>
      <vt:lpstr>Gliederung – Ja oder Nein?</vt:lpstr>
      <vt:lpstr>Motivation</vt:lpstr>
      <vt:lpstr>Der rote Faden</vt:lpstr>
      <vt:lpstr>Tipps zum Hauptteil</vt:lpstr>
      <vt:lpstr>Der Schluss (I)</vt:lpstr>
      <vt:lpstr>Der Schluss (II)</vt:lpstr>
      <vt:lpstr>Der Schluss (III)</vt:lpstr>
      <vt:lpstr>Folienaufbau</vt:lpstr>
      <vt:lpstr>     Allgemeines</vt:lpstr>
      <vt:lpstr>  Folienstruktur</vt:lpstr>
      <vt:lpstr>Folienstruktur</vt:lpstr>
      <vt:lpstr>Folienstruktur</vt:lpstr>
      <vt:lpstr>  Schrift</vt:lpstr>
      <vt:lpstr>  Schrift</vt:lpstr>
      <vt:lpstr>  Bilder und Grafiken</vt:lpstr>
      <vt:lpstr>  Komplexität</vt:lpstr>
      <vt:lpstr>Komplexität</vt:lpstr>
      <vt:lpstr>  Farben</vt:lpstr>
      <vt:lpstr>Farben</vt:lpstr>
      <vt:lpstr>  Farben</vt:lpstr>
      <vt:lpstr>  Bilder und Grafiken: Zusammenfassung</vt:lpstr>
      <vt:lpstr>Animationen &amp; Effekte</vt:lpstr>
      <vt:lpstr>Animationen &amp; Effekte</vt:lpstr>
      <vt:lpstr>Folien – Das Allheilmittel?</vt:lpstr>
      <vt:lpstr>Zitierweise</vt:lpstr>
      <vt:lpstr>Vortragsstil</vt:lpstr>
      <vt:lpstr>Das Wichtigste</vt:lpstr>
      <vt:lpstr>Sprache und Sprechweise</vt:lpstr>
      <vt:lpstr>Körpersprache und Gestik</vt:lpstr>
      <vt:lpstr>Zeitmanagement</vt:lpstr>
      <vt:lpstr>Zeitmanagement</vt:lpstr>
      <vt:lpstr>Der rote Faden</vt:lpstr>
      <vt:lpstr>Q&amp;A</vt:lpstr>
      <vt:lpstr>Probleme und Kritik</vt:lpstr>
      <vt:lpstr>Wissenschaftliches Schreiben</vt:lpstr>
      <vt:lpstr>Grundstruktur einer wissenschaftlichen Arbeit</vt:lpstr>
      <vt:lpstr>Einleitung schreiben</vt:lpstr>
      <vt:lpstr>Verwandte Arbeiten</vt:lpstr>
      <vt:lpstr>Einschub: Literaturrecherche</vt:lpstr>
      <vt:lpstr>Einschub: Online-Literaturrecherche </vt:lpstr>
      <vt:lpstr>Einschub: Online-Literaturrecherche </vt:lpstr>
      <vt:lpstr>Einschub: Online-Literaturrecherche </vt:lpstr>
      <vt:lpstr>Zitierweise: Schriftliche Ausarbeitung</vt:lpstr>
      <vt:lpstr>Methodik/Konzept</vt:lpstr>
      <vt:lpstr>Ergebnisse</vt:lpstr>
      <vt:lpstr>Diskussion/Zusammenfassung</vt:lpstr>
      <vt:lpstr>Abstract</vt:lpstr>
      <vt:lpstr>Vielen Dank!</vt:lpstr>
      <vt:lpstr>Quellen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Marcus</dc:creator>
  <cp:lastModifiedBy>Thomas Gabor</cp:lastModifiedBy>
  <cp:revision>356</cp:revision>
  <cp:lastPrinted>2016-11-16T14:16:51Z</cp:lastPrinted>
  <dcterms:created xsi:type="dcterms:W3CDTF">2011-03-25T14:34:01Z</dcterms:created>
  <dcterms:modified xsi:type="dcterms:W3CDTF">2017-11-20T17:26:49Z</dcterms:modified>
</cp:coreProperties>
</file>